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3"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78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A478E-21BF-415D-98BB-F5327DE6DD48}" type="datetimeFigureOut">
              <a:rPr lang="en-US" smtClean="0"/>
              <a:t>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78444B-4DA3-450E-8806-55BA7D2E5C5F}" type="slidenum">
              <a:rPr lang="en-US" smtClean="0"/>
              <a:t>‹#›</a:t>
            </a:fld>
            <a:endParaRPr lang="en-US"/>
          </a:p>
        </p:txBody>
      </p:sp>
    </p:spTree>
    <p:extLst>
      <p:ext uri="{BB962C8B-B14F-4D97-AF65-F5344CB8AC3E}">
        <p14:creationId xmlns:p14="http://schemas.microsoft.com/office/powerpoint/2010/main" val="908293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1</a:t>
            </a:fld>
            <a:endParaRPr lang="en-US" dirty="0"/>
          </a:p>
        </p:txBody>
      </p:sp>
    </p:spTree>
    <p:extLst>
      <p:ext uri="{BB962C8B-B14F-4D97-AF65-F5344CB8AC3E}">
        <p14:creationId xmlns:p14="http://schemas.microsoft.com/office/powerpoint/2010/main" val="351750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10</a:t>
            </a:fld>
            <a:endParaRPr lang="en-US" dirty="0"/>
          </a:p>
        </p:txBody>
      </p:sp>
    </p:spTree>
    <p:extLst>
      <p:ext uri="{BB962C8B-B14F-4D97-AF65-F5344CB8AC3E}">
        <p14:creationId xmlns:p14="http://schemas.microsoft.com/office/powerpoint/2010/main" val="367585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11</a:t>
            </a:fld>
            <a:endParaRPr lang="en-US" dirty="0"/>
          </a:p>
        </p:txBody>
      </p:sp>
    </p:spTree>
    <p:extLst>
      <p:ext uri="{BB962C8B-B14F-4D97-AF65-F5344CB8AC3E}">
        <p14:creationId xmlns:p14="http://schemas.microsoft.com/office/powerpoint/2010/main" val="1894526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12</a:t>
            </a:fld>
            <a:endParaRPr lang="en-US" dirty="0"/>
          </a:p>
        </p:txBody>
      </p:sp>
    </p:spTree>
    <p:extLst>
      <p:ext uri="{BB962C8B-B14F-4D97-AF65-F5344CB8AC3E}">
        <p14:creationId xmlns:p14="http://schemas.microsoft.com/office/powerpoint/2010/main" val="2558850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13</a:t>
            </a:fld>
            <a:endParaRPr lang="en-US" dirty="0"/>
          </a:p>
        </p:txBody>
      </p:sp>
    </p:spTree>
    <p:extLst>
      <p:ext uri="{BB962C8B-B14F-4D97-AF65-F5344CB8AC3E}">
        <p14:creationId xmlns:p14="http://schemas.microsoft.com/office/powerpoint/2010/main" val="255885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15</a:t>
            </a:fld>
            <a:endParaRPr lang="en-US" dirty="0"/>
          </a:p>
        </p:txBody>
      </p:sp>
    </p:spTree>
    <p:extLst>
      <p:ext uri="{BB962C8B-B14F-4D97-AF65-F5344CB8AC3E}">
        <p14:creationId xmlns:p14="http://schemas.microsoft.com/office/powerpoint/2010/main" val="391073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16</a:t>
            </a:fld>
            <a:endParaRPr lang="en-US" dirty="0"/>
          </a:p>
        </p:txBody>
      </p:sp>
    </p:spTree>
    <p:extLst>
      <p:ext uri="{BB962C8B-B14F-4D97-AF65-F5344CB8AC3E}">
        <p14:creationId xmlns:p14="http://schemas.microsoft.com/office/powerpoint/2010/main" val="369542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2</a:t>
            </a:fld>
            <a:endParaRPr lang="en-US" dirty="0"/>
          </a:p>
        </p:txBody>
      </p:sp>
    </p:spTree>
    <p:extLst>
      <p:ext uri="{BB962C8B-B14F-4D97-AF65-F5344CB8AC3E}">
        <p14:creationId xmlns:p14="http://schemas.microsoft.com/office/powerpoint/2010/main" val="120393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3</a:t>
            </a:fld>
            <a:endParaRPr lang="en-US" dirty="0"/>
          </a:p>
        </p:txBody>
      </p:sp>
    </p:spTree>
    <p:extLst>
      <p:ext uri="{BB962C8B-B14F-4D97-AF65-F5344CB8AC3E}">
        <p14:creationId xmlns:p14="http://schemas.microsoft.com/office/powerpoint/2010/main" val="106133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4</a:t>
            </a:fld>
            <a:endParaRPr lang="en-US" dirty="0"/>
          </a:p>
        </p:txBody>
      </p:sp>
    </p:spTree>
    <p:extLst>
      <p:ext uri="{BB962C8B-B14F-4D97-AF65-F5344CB8AC3E}">
        <p14:creationId xmlns:p14="http://schemas.microsoft.com/office/powerpoint/2010/main" val="17447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5</a:t>
            </a:fld>
            <a:endParaRPr lang="en-US" dirty="0"/>
          </a:p>
        </p:txBody>
      </p:sp>
    </p:spTree>
    <p:extLst>
      <p:ext uri="{BB962C8B-B14F-4D97-AF65-F5344CB8AC3E}">
        <p14:creationId xmlns:p14="http://schemas.microsoft.com/office/powerpoint/2010/main" val="54043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6</a:t>
            </a:fld>
            <a:endParaRPr lang="en-US" dirty="0"/>
          </a:p>
        </p:txBody>
      </p:sp>
    </p:spTree>
    <p:extLst>
      <p:ext uri="{BB962C8B-B14F-4D97-AF65-F5344CB8AC3E}">
        <p14:creationId xmlns:p14="http://schemas.microsoft.com/office/powerpoint/2010/main" val="42869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7</a:t>
            </a:fld>
            <a:endParaRPr lang="en-US" dirty="0"/>
          </a:p>
        </p:txBody>
      </p:sp>
    </p:spTree>
    <p:extLst>
      <p:ext uri="{BB962C8B-B14F-4D97-AF65-F5344CB8AC3E}">
        <p14:creationId xmlns:p14="http://schemas.microsoft.com/office/powerpoint/2010/main" val="3674842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8</a:t>
            </a:fld>
            <a:endParaRPr lang="en-US" dirty="0"/>
          </a:p>
        </p:txBody>
      </p:sp>
    </p:spTree>
    <p:extLst>
      <p:ext uri="{BB962C8B-B14F-4D97-AF65-F5344CB8AC3E}">
        <p14:creationId xmlns:p14="http://schemas.microsoft.com/office/powerpoint/2010/main" val="94205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6C6-5DCB-144C-96FE-A65F1E59A7E1}" type="slidenum">
              <a:rPr lang="en-US" smtClean="0"/>
              <a:t>9</a:t>
            </a:fld>
            <a:endParaRPr lang="en-US" dirty="0"/>
          </a:p>
        </p:txBody>
      </p:sp>
    </p:spTree>
    <p:extLst>
      <p:ext uri="{BB962C8B-B14F-4D97-AF65-F5344CB8AC3E}">
        <p14:creationId xmlns:p14="http://schemas.microsoft.com/office/powerpoint/2010/main" val="298573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9F884E-E308-4FC1-83D0-4147DA59A315}" type="datetimeFigureOut">
              <a:rPr lang="en-US" smtClean="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6FE75-3FEE-487D-9B20-B93FF8644364}" type="slidenum">
              <a:rPr lang="en-US" smtClean="0"/>
              <a:t>‹#›</a:t>
            </a:fld>
            <a:endParaRPr lang="en-US" dirty="0"/>
          </a:p>
        </p:txBody>
      </p:sp>
    </p:spTree>
    <p:extLst>
      <p:ext uri="{BB962C8B-B14F-4D97-AF65-F5344CB8AC3E}">
        <p14:creationId xmlns:p14="http://schemas.microsoft.com/office/powerpoint/2010/main" val="381450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F884E-E308-4FC1-83D0-4147DA59A315}" type="datetimeFigureOut">
              <a:rPr lang="en-US" smtClean="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6FE75-3FEE-487D-9B20-B93FF8644364}" type="slidenum">
              <a:rPr lang="en-US" smtClean="0"/>
              <a:t>‹#›</a:t>
            </a:fld>
            <a:endParaRPr lang="en-US" dirty="0"/>
          </a:p>
        </p:txBody>
      </p:sp>
    </p:spTree>
    <p:extLst>
      <p:ext uri="{BB962C8B-B14F-4D97-AF65-F5344CB8AC3E}">
        <p14:creationId xmlns:p14="http://schemas.microsoft.com/office/powerpoint/2010/main" val="333342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F884E-E308-4FC1-83D0-4147DA59A315}" type="datetimeFigureOut">
              <a:rPr lang="en-US" smtClean="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6FE75-3FEE-487D-9B20-B93FF8644364}" type="slidenum">
              <a:rPr lang="en-US" smtClean="0"/>
              <a:t>‹#›</a:t>
            </a:fld>
            <a:endParaRPr lang="en-US" dirty="0"/>
          </a:p>
        </p:txBody>
      </p:sp>
    </p:spTree>
    <p:extLst>
      <p:ext uri="{BB962C8B-B14F-4D97-AF65-F5344CB8AC3E}">
        <p14:creationId xmlns:p14="http://schemas.microsoft.com/office/powerpoint/2010/main" val="397690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6233" y="2398776"/>
            <a:ext cx="8350537" cy="962078"/>
          </a:xfrm>
          <a:effectLst/>
        </p:spPr>
        <p:txBody>
          <a:bodyPr/>
          <a:lstStyle>
            <a:lvl1pPr>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08758"/>
            <a:ext cx="6400800" cy="606148"/>
          </a:xfrm>
          <a:effectLst/>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CBB17A82-897F-874D-B1EE-319B2D6F9CFC}" type="slidenum">
              <a:rPr lang="en-US" smtClean="0"/>
              <a:t>‹#›</a:t>
            </a:fld>
            <a:endParaRPr lang="en-US" dirty="0"/>
          </a:p>
        </p:txBody>
      </p:sp>
      <p:sp>
        <p:nvSpPr>
          <p:cNvPr id="7" name="Rectangle 6"/>
          <p:cNvSpPr/>
          <p:nvPr userDrawn="1"/>
        </p:nvSpPr>
        <p:spPr>
          <a:xfrm>
            <a:off x="416234" y="398312"/>
            <a:ext cx="1495252" cy="14952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userDrawn="1"/>
        </p:nvSpPr>
        <p:spPr>
          <a:xfrm>
            <a:off x="5557697" y="398312"/>
            <a:ext cx="1495252" cy="14952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p:cNvSpPr/>
          <p:nvPr userDrawn="1"/>
        </p:nvSpPr>
        <p:spPr>
          <a:xfrm>
            <a:off x="7271519" y="398312"/>
            <a:ext cx="1495252" cy="149525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p:cNvSpPr/>
          <p:nvPr userDrawn="1"/>
        </p:nvSpPr>
        <p:spPr>
          <a:xfrm>
            <a:off x="2130055" y="4557671"/>
            <a:ext cx="1495252" cy="149525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p:cNvSpPr/>
          <p:nvPr userDrawn="1"/>
        </p:nvSpPr>
        <p:spPr>
          <a:xfrm>
            <a:off x="3843876" y="4557671"/>
            <a:ext cx="1495252" cy="14952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p:cNvSpPr/>
          <p:nvPr userDrawn="1"/>
        </p:nvSpPr>
        <p:spPr>
          <a:xfrm>
            <a:off x="7271519" y="4557671"/>
            <a:ext cx="1495252" cy="14952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25" name="Straight Connector 24"/>
          <p:cNvCxnSpPr/>
          <p:nvPr userDrawn="1"/>
        </p:nvCxnSpPr>
        <p:spPr>
          <a:xfrm>
            <a:off x="416234" y="2270499"/>
            <a:ext cx="835053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416234" y="3476302"/>
            <a:ext cx="835053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7" name="Footer Placeholder 4"/>
          <p:cNvSpPr>
            <a:spLocks noGrp="1"/>
          </p:cNvSpPr>
          <p:nvPr>
            <p:ph type="ftr" sz="quarter" idx="3"/>
          </p:nvPr>
        </p:nvSpPr>
        <p:spPr>
          <a:xfrm>
            <a:off x="328910" y="6356350"/>
            <a:ext cx="2134295" cy="365125"/>
          </a:xfrm>
          <a:prstGeom prst="rect">
            <a:avLst/>
          </a:prstGeom>
        </p:spPr>
        <p:txBody>
          <a:bodyPr anchor="b"/>
          <a:lstStyle>
            <a:lvl1pPr>
              <a:defRPr sz="1000" b="1" i="0">
                <a:solidFill>
                  <a:srgbClr val="005DAA"/>
                </a:solidFill>
                <a:latin typeface="Helvetica"/>
                <a:cs typeface="Helvetica"/>
              </a:defRPr>
            </a:lvl1pPr>
          </a:lstStyle>
          <a:p>
            <a:r>
              <a:rPr lang="en-US" dirty="0" smtClean="0"/>
              <a:t>ca.uky.edu/</a:t>
            </a:r>
            <a:r>
              <a:rPr lang="en-US" dirty="0" err="1" smtClean="0"/>
              <a:t>AgEcon</a:t>
            </a:r>
            <a:endParaRPr lang="en-US" dirty="0"/>
          </a:p>
        </p:txBody>
      </p:sp>
      <p:sp>
        <p:nvSpPr>
          <p:cNvPr id="28" name="Picture Placeholder 17"/>
          <p:cNvSpPr>
            <a:spLocks noGrp="1"/>
          </p:cNvSpPr>
          <p:nvPr>
            <p:ph type="pic" sz="quarter" idx="13"/>
          </p:nvPr>
        </p:nvSpPr>
        <p:spPr>
          <a:xfrm>
            <a:off x="2130425" y="398463"/>
            <a:ext cx="1495425" cy="1495425"/>
          </a:xfrm>
        </p:spPr>
        <p:txBody>
          <a:bodyPr/>
          <a:lstStyle/>
          <a:p>
            <a:r>
              <a:rPr lang="en-US" smtClean="0"/>
              <a:t>Drag picture to placeholder or click icon to add</a:t>
            </a:r>
            <a:endParaRPr lang="en-US" dirty="0"/>
          </a:p>
        </p:txBody>
      </p:sp>
      <p:sp>
        <p:nvSpPr>
          <p:cNvPr id="29" name="Picture Placeholder 17"/>
          <p:cNvSpPr>
            <a:spLocks noGrp="1"/>
          </p:cNvSpPr>
          <p:nvPr>
            <p:ph type="pic" sz="quarter" idx="14"/>
          </p:nvPr>
        </p:nvSpPr>
        <p:spPr>
          <a:xfrm>
            <a:off x="3843703" y="398463"/>
            <a:ext cx="1495425" cy="1495425"/>
          </a:xfrm>
        </p:spPr>
        <p:txBody>
          <a:bodyPr/>
          <a:lstStyle/>
          <a:p>
            <a:r>
              <a:rPr lang="en-US" smtClean="0"/>
              <a:t>Drag picture to placeholder or click icon to add</a:t>
            </a:r>
            <a:endParaRPr lang="en-US" dirty="0"/>
          </a:p>
        </p:txBody>
      </p:sp>
      <p:sp>
        <p:nvSpPr>
          <p:cNvPr id="30" name="Picture Placeholder 17"/>
          <p:cNvSpPr>
            <a:spLocks noGrp="1"/>
          </p:cNvSpPr>
          <p:nvPr>
            <p:ph type="pic" sz="quarter" idx="15"/>
          </p:nvPr>
        </p:nvSpPr>
        <p:spPr>
          <a:xfrm>
            <a:off x="5557524" y="4557671"/>
            <a:ext cx="1495425" cy="1495425"/>
          </a:xfrm>
        </p:spPr>
        <p:txBody>
          <a:bodyPr/>
          <a:lstStyle/>
          <a:p>
            <a:r>
              <a:rPr lang="en-US" smtClean="0"/>
              <a:t>Drag picture to placeholder or click icon to add</a:t>
            </a:r>
            <a:endParaRPr lang="en-US" dirty="0"/>
          </a:p>
        </p:txBody>
      </p:sp>
      <p:sp>
        <p:nvSpPr>
          <p:cNvPr id="31" name="Picture Placeholder 17"/>
          <p:cNvSpPr>
            <a:spLocks noGrp="1"/>
          </p:cNvSpPr>
          <p:nvPr>
            <p:ph type="pic" sz="quarter" idx="16"/>
          </p:nvPr>
        </p:nvSpPr>
        <p:spPr>
          <a:xfrm>
            <a:off x="416061" y="4557671"/>
            <a:ext cx="1495425" cy="1495425"/>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239252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5392" y="513107"/>
            <a:ext cx="5351210" cy="100056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425391" y="1874142"/>
            <a:ext cx="5351211" cy="4252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BB17A82-897F-874D-B1EE-319B2D6F9CFC}" type="slidenum">
              <a:rPr lang="en-US" smtClean="0"/>
              <a:t>‹#›</a:t>
            </a:fld>
            <a:endParaRPr lang="en-US"/>
          </a:p>
        </p:txBody>
      </p:sp>
      <p:sp>
        <p:nvSpPr>
          <p:cNvPr id="15" name="Footer Placeholder 4"/>
          <p:cNvSpPr>
            <a:spLocks noGrp="1"/>
          </p:cNvSpPr>
          <p:nvPr>
            <p:ph type="ftr" sz="quarter" idx="3"/>
          </p:nvPr>
        </p:nvSpPr>
        <p:spPr>
          <a:xfrm>
            <a:off x="328910" y="6356350"/>
            <a:ext cx="2134295" cy="365125"/>
          </a:xfrm>
          <a:prstGeom prst="rect">
            <a:avLst/>
          </a:prstGeom>
        </p:spPr>
        <p:txBody>
          <a:bodyPr anchor="b"/>
          <a:lstStyle>
            <a:lvl1pPr>
              <a:defRPr sz="1000" b="1" i="0">
                <a:solidFill>
                  <a:srgbClr val="005DAA"/>
                </a:solidFill>
                <a:latin typeface="Helvetica"/>
                <a:cs typeface="Helvetica"/>
              </a:defRPr>
            </a:lvl1pPr>
          </a:lstStyle>
          <a:p>
            <a:r>
              <a:rPr lang="en-US" dirty="0" err="1" smtClean="0"/>
              <a:t>ca.uky.edu</a:t>
            </a:r>
            <a:r>
              <a:rPr lang="en-US" dirty="0" smtClean="0"/>
              <a:t>/</a:t>
            </a:r>
            <a:r>
              <a:rPr lang="en-US" dirty="0" err="1" smtClean="0"/>
              <a:t>AgEcon</a:t>
            </a:r>
            <a:endParaRPr lang="en-US" dirty="0"/>
          </a:p>
        </p:txBody>
      </p:sp>
      <p:sp>
        <p:nvSpPr>
          <p:cNvPr id="7" name="Rectangle 6"/>
          <p:cNvSpPr/>
          <p:nvPr userDrawn="1"/>
        </p:nvSpPr>
        <p:spPr>
          <a:xfrm>
            <a:off x="403406" y="398175"/>
            <a:ext cx="1300089" cy="130008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userDrawn="1"/>
        </p:nvSpPr>
        <p:spPr>
          <a:xfrm>
            <a:off x="403406" y="3350107"/>
            <a:ext cx="1300089" cy="13000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userDrawn="1"/>
        </p:nvSpPr>
        <p:spPr>
          <a:xfrm>
            <a:off x="1893537" y="1874141"/>
            <a:ext cx="1300089" cy="13000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p:cNvSpPr/>
          <p:nvPr userDrawn="1"/>
        </p:nvSpPr>
        <p:spPr>
          <a:xfrm>
            <a:off x="403406" y="4826074"/>
            <a:ext cx="1300089" cy="1300089"/>
          </a:xfrm>
          <a:prstGeom prst="rect">
            <a:avLst/>
          </a:prstGeom>
          <a:solidFill>
            <a:srgbClr val="809DC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userDrawn="1"/>
        </p:nvSpPr>
        <p:spPr>
          <a:xfrm>
            <a:off x="1893537" y="398175"/>
            <a:ext cx="1300089" cy="13000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0" name="Straight Connector 19"/>
          <p:cNvCxnSpPr/>
          <p:nvPr userDrawn="1"/>
        </p:nvCxnSpPr>
        <p:spPr>
          <a:xfrm>
            <a:off x="3425392" y="398175"/>
            <a:ext cx="535121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425392" y="1609372"/>
            <a:ext cx="535121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8" name="Picture Placeholder 36"/>
          <p:cNvSpPr>
            <a:spLocks noGrp="1"/>
          </p:cNvSpPr>
          <p:nvPr>
            <p:ph type="pic" sz="quarter" idx="13"/>
          </p:nvPr>
        </p:nvSpPr>
        <p:spPr>
          <a:xfrm>
            <a:off x="403225" y="1874838"/>
            <a:ext cx="1300163" cy="1300162"/>
          </a:xfrm>
        </p:spPr>
        <p:txBody>
          <a:bodyPr/>
          <a:lstStyle/>
          <a:p>
            <a:r>
              <a:rPr lang="en-US" smtClean="0"/>
              <a:t>Drag picture to placeholder or click icon to add</a:t>
            </a:r>
            <a:endParaRPr lang="en-US" dirty="0"/>
          </a:p>
        </p:txBody>
      </p:sp>
      <p:sp>
        <p:nvSpPr>
          <p:cNvPr id="39" name="Picture Placeholder 36"/>
          <p:cNvSpPr>
            <a:spLocks noGrp="1"/>
          </p:cNvSpPr>
          <p:nvPr>
            <p:ph type="pic" sz="quarter" idx="14"/>
          </p:nvPr>
        </p:nvSpPr>
        <p:spPr>
          <a:xfrm>
            <a:off x="1893537" y="3350107"/>
            <a:ext cx="1300163" cy="1300162"/>
          </a:xfrm>
        </p:spPr>
        <p:txBody>
          <a:bodyPr/>
          <a:lstStyle/>
          <a:p>
            <a:r>
              <a:rPr lang="en-US" smtClean="0"/>
              <a:t>Drag picture to placeholder or click icon to add</a:t>
            </a:r>
            <a:endParaRPr lang="en-US" dirty="0"/>
          </a:p>
        </p:txBody>
      </p:sp>
      <p:sp>
        <p:nvSpPr>
          <p:cNvPr id="40" name="Picture Placeholder 36"/>
          <p:cNvSpPr>
            <a:spLocks noGrp="1"/>
          </p:cNvSpPr>
          <p:nvPr>
            <p:ph type="pic" sz="quarter" idx="15"/>
          </p:nvPr>
        </p:nvSpPr>
        <p:spPr>
          <a:xfrm>
            <a:off x="1893537" y="4840983"/>
            <a:ext cx="1300163" cy="1300162"/>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671964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7207" y="513107"/>
            <a:ext cx="6839395" cy="100056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37207" y="1874838"/>
            <a:ext cx="6839395" cy="425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BB17A82-897F-874D-B1EE-319B2D6F9CFC}" type="slidenum">
              <a:rPr lang="en-US" smtClean="0"/>
              <a:t>‹#›</a:t>
            </a:fld>
            <a:endParaRPr lang="en-US"/>
          </a:p>
        </p:txBody>
      </p:sp>
      <p:sp>
        <p:nvSpPr>
          <p:cNvPr id="15" name="Footer Placeholder 4"/>
          <p:cNvSpPr>
            <a:spLocks noGrp="1"/>
          </p:cNvSpPr>
          <p:nvPr>
            <p:ph type="ftr" sz="quarter" idx="3"/>
          </p:nvPr>
        </p:nvSpPr>
        <p:spPr>
          <a:xfrm>
            <a:off x="328910" y="6356350"/>
            <a:ext cx="2134295" cy="365125"/>
          </a:xfrm>
          <a:prstGeom prst="rect">
            <a:avLst/>
          </a:prstGeom>
        </p:spPr>
        <p:txBody>
          <a:bodyPr anchor="b"/>
          <a:lstStyle>
            <a:lvl1pPr>
              <a:defRPr sz="1000" b="1" i="0">
                <a:solidFill>
                  <a:srgbClr val="005DAA"/>
                </a:solidFill>
                <a:latin typeface="Helvetica"/>
                <a:cs typeface="Helvetica"/>
              </a:defRPr>
            </a:lvl1pPr>
          </a:lstStyle>
          <a:p>
            <a:r>
              <a:rPr lang="en-US" dirty="0" err="1" smtClean="0"/>
              <a:t>ca.uky.edu</a:t>
            </a:r>
            <a:r>
              <a:rPr lang="en-US" dirty="0" smtClean="0"/>
              <a:t>/</a:t>
            </a:r>
            <a:r>
              <a:rPr lang="en-US" dirty="0" err="1" smtClean="0"/>
              <a:t>AgEcon</a:t>
            </a:r>
            <a:endParaRPr lang="en-US" dirty="0"/>
          </a:p>
        </p:txBody>
      </p:sp>
      <p:sp>
        <p:nvSpPr>
          <p:cNvPr id="7" name="Rectangle 6"/>
          <p:cNvSpPr/>
          <p:nvPr userDrawn="1"/>
        </p:nvSpPr>
        <p:spPr>
          <a:xfrm>
            <a:off x="403406" y="398175"/>
            <a:ext cx="1300089" cy="130008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userDrawn="1"/>
        </p:nvSpPr>
        <p:spPr>
          <a:xfrm>
            <a:off x="403406" y="3350107"/>
            <a:ext cx="1300089" cy="13000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p:cNvSpPr/>
          <p:nvPr userDrawn="1"/>
        </p:nvSpPr>
        <p:spPr>
          <a:xfrm>
            <a:off x="403406" y="4826074"/>
            <a:ext cx="1300089" cy="1300089"/>
          </a:xfrm>
          <a:prstGeom prst="rect">
            <a:avLst/>
          </a:prstGeom>
          <a:solidFill>
            <a:srgbClr val="809DC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0" name="Straight Connector 19"/>
          <p:cNvCxnSpPr/>
          <p:nvPr userDrawn="1"/>
        </p:nvCxnSpPr>
        <p:spPr>
          <a:xfrm>
            <a:off x="1937207" y="398175"/>
            <a:ext cx="683939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937207" y="1609372"/>
            <a:ext cx="6839396"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8" name="Picture Placeholder 36"/>
          <p:cNvSpPr>
            <a:spLocks noGrp="1"/>
          </p:cNvSpPr>
          <p:nvPr>
            <p:ph type="pic" sz="quarter" idx="13"/>
          </p:nvPr>
        </p:nvSpPr>
        <p:spPr>
          <a:xfrm>
            <a:off x="403225" y="1874838"/>
            <a:ext cx="1300163" cy="1300162"/>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157545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5392" y="513107"/>
            <a:ext cx="5351210" cy="100056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425391" y="1874142"/>
            <a:ext cx="5351211" cy="4252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BB17A82-897F-874D-B1EE-319B2D6F9CFC}" type="slidenum">
              <a:rPr lang="en-US" smtClean="0"/>
              <a:t>‹#›</a:t>
            </a:fld>
            <a:endParaRPr lang="en-US"/>
          </a:p>
        </p:txBody>
      </p:sp>
      <p:sp>
        <p:nvSpPr>
          <p:cNvPr id="15" name="Footer Placeholder 4"/>
          <p:cNvSpPr>
            <a:spLocks noGrp="1"/>
          </p:cNvSpPr>
          <p:nvPr>
            <p:ph type="ftr" sz="quarter" idx="3"/>
          </p:nvPr>
        </p:nvSpPr>
        <p:spPr>
          <a:xfrm>
            <a:off x="328910" y="6356350"/>
            <a:ext cx="2134295" cy="365125"/>
          </a:xfrm>
          <a:prstGeom prst="rect">
            <a:avLst/>
          </a:prstGeom>
        </p:spPr>
        <p:txBody>
          <a:bodyPr anchor="b"/>
          <a:lstStyle>
            <a:lvl1pPr>
              <a:defRPr sz="1000" b="1" i="0">
                <a:solidFill>
                  <a:srgbClr val="005DAA"/>
                </a:solidFill>
                <a:latin typeface="Helvetica"/>
                <a:cs typeface="Helvetica"/>
              </a:defRPr>
            </a:lvl1pPr>
          </a:lstStyle>
          <a:p>
            <a:r>
              <a:rPr lang="en-US" dirty="0" err="1" smtClean="0"/>
              <a:t>ca.uky.edu</a:t>
            </a:r>
            <a:r>
              <a:rPr lang="en-US" dirty="0" smtClean="0"/>
              <a:t>/</a:t>
            </a:r>
            <a:r>
              <a:rPr lang="en-US" dirty="0" err="1" smtClean="0"/>
              <a:t>AgEcon</a:t>
            </a:r>
            <a:endParaRPr lang="en-US" dirty="0"/>
          </a:p>
        </p:txBody>
      </p:sp>
      <p:sp>
        <p:nvSpPr>
          <p:cNvPr id="7" name="Rectangle 6"/>
          <p:cNvSpPr/>
          <p:nvPr userDrawn="1"/>
        </p:nvSpPr>
        <p:spPr>
          <a:xfrm>
            <a:off x="403406" y="398175"/>
            <a:ext cx="1300089" cy="130008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userDrawn="1"/>
        </p:nvSpPr>
        <p:spPr>
          <a:xfrm>
            <a:off x="403406" y="3350107"/>
            <a:ext cx="1300089" cy="13000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userDrawn="1"/>
        </p:nvSpPr>
        <p:spPr>
          <a:xfrm>
            <a:off x="1893537" y="1874141"/>
            <a:ext cx="1300089" cy="13000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p:cNvSpPr/>
          <p:nvPr userDrawn="1"/>
        </p:nvSpPr>
        <p:spPr>
          <a:xfrm>
            <a:off x="403406" y="4826074"/>
            <a:ext cx="1300089" cy="1300089"/>
          </a:xfrm>
          <a:prstGeom prst="rect">
            <a:avLst/>
          </a:prstGeom>
          <a:solidFill>
            <a:srgbClr val="809DC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userDrawn="1"/>
        </p:nvSpPr>
        <p:spPr>
          <a:xfrm>
            <a:off x="1893537" y="398175"/>
            <a:ext cx="1300089" cy="13000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0" name="Straight Connector 19"/>
          <p:cNvCxnSpPr/>
          <p:nvPr userDrawn="1"/>
        </p:nvCxnSpPr>
        <p:spPr>
          <a:xfrm>
            <a:off x="3425392" y="398175"/>
            <a:ext cx="535121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425392" y="1609372"/>
            <a:ext cx="535121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8" name="Picture Placeholder 36"/>
          <p:cNvSpPr>
            <a:spLocks noGrp="1"/>
          </p:cNvSpPr>
          <p:nvPr>
            <p:ph type="pic" sz="quarter" idx="13"/>
          </p:nvPr>
        </p:nvSpPr>
        <p:spPr>
          <a:xfrm>
            <a:off x="403225" y="1874838"/>
            <a:ext cx="1300163" cy="1300162"/>
          </a:xfrm>
        </p:spPr>
        <p:txBody>
          <a:bodyPr/>
          <a:lstStyle/>
          <a:p>
            <a:r>
              <a:rPr lang="en-US" smtClean="0"/>
              <a:t>Drag picture to placeholder or click icon to add</a:t>
            </a:r>
            <a:endParaRPr lang="en-US" dirty="0"/>
          </a:p>
        </p:txBody>
      </p:sp>
      <p:sp>
        <p:nvSpPr>
          <p:cNvPr id="39" name="Picture Placeholder 36"/>
          <p:cNvSpPr>
            <a:spLocks noGrp="1"/>
          </p:cNvSpPr>
          <p:nvPr>
            <p:ph type="pic" sz="quarter" idx="14"/>
          </p:nvPr>
        </p:nvSpPr>
        <p:spPr>
          <a:xfrm>
            <a:off x="1893537" y="3350107"/>
            <a:ext cx="1300163" cy="1300162"/>
          </a:xfrm>
        </p:spPr>
        <p:txBody>
          <a:bodyPr/>
          <a:lstStyle/>
          <a:p>
            <a:r>
              <a:rPr lang="en-US" smtClean="0"/>
              <a:t>Drag picture to placeholder or click icon to add</a:t>
            </a:r>
            <a:endParaRPr lang="en-US" dirty="0"/>
          </a:p>
        </p:txBody>
      </p:sp>
      <p:sp>
        <p:nvSpPr>
          <p:cNvPr id="40" name="Picture Placeholder 36"/>
          <p:cNvSpPr>
            <a:spLocks noGrp="1"/>
          </p:cNvSpPr>
          <p:nvPr>
            <p:ph type="pic" sz="quarter" idx="15"/>
          </p:nvPr>
        </p:nvSpPr>
        <p:spPr>
          <a:xfrm>
            <a:off x="1893537" y="4840983"/>
            <a:ext cx="1300163" cy="1300162"/>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3304476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0535" y="513107"/>
            <a:ext cx="6863612" cy="100056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10534" y="1893564"/>
            <a:ext cx="6863613" cy="4232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BB17A82-897F-874D-B1EE-319B2D6F9CFC}" type="slidenum">
              <a:rPr lang="en-US" smtClean="0"/>
              <a:t>‹#›</a:t>
            </a:fld>
            <a:endParaRPr lang="en-US"/>
          </a:p>
        </p:txBody>
      </p:sp>
      <p:sp>
        <p:nvSpPr>
          <p:cNvPr id="15" name="Footer Placeholder 4"/>
          <p:cNvSpPr>
            <a:spLocks noGrp="1"/>
          </p:cNvSpPr>
          <p:nvPr>
            <p:ph type="ftr" sz="quarter" idx="3"/>
          </p:nvPr>
        </p:nvSpPr>
        <p:spPr>
          <a:xfrm>
            <a:off x="328910" y="6356350"/>
            <a:ext cx="2134295" cy="365125"/>
          </a:xfrm>
          <a:prstGeom prst="rect">
            <a:avLst/>
          </a:prstGeom>
        </p:spPr>
        <p:txBody>
          <a:bodyPr anchor="b"/>
          <a:lstStyle>
            <a:lvl1pPr>
              <a:defRPr sz="1000" b="1" i="0">
                <a:solidFill>
                  <a:srgbClr val="005DAA"/>
                </a:solidFill>
                <a:latin typeface="Helvetica"/>
                <a:cs typeface="Helvetica"/>
              </a:defRPr>
            </a:lvl1pPr>
          </a:lstStyle>
          <a:p>
            <a:r>
              <a:rPr lang="en-US" dirty="0" err="1" smtClean="0"/>
              <a:t>ca.uky.edu</a:t>
            </a:r>
            <a:r>
              <a:rPr lang="en-US" dirty="0" smtClean="0"/>
              <a:t>/</a:t>
            </a:r>
            <a:r>
              <a:rPr lang="en-US" dirty="0" err="1" smtClean="0"/>
              <a:t>AgEcon</a:t>
            </a:r>
            <a:endParaRPr lang="en-US" dirty="0"/>
          </a:p>
        </p:txBody>
      </p:sp>
      <p:sp>
        <p:nvSpPr>
          <p:cNvPr id="7" name="Rectangle 6"/>
          <p:cNvSpPr/>
          <p:nvPr userDrawn="1"/>
        </p:nvSpPr>
        <p:spPr>
          <a:xfrm>
            <a:off x="7476514" y="398175"/>
            <a:ext cx="1300089" cy="130008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p:cNvSpPr/>
          <p:nvPr userDrawn="1"/>
        </p:nvSpPr>
        <p:spPr>
          <a:xfrm>
            <a:off x="7476514" y="4826074"/>
            <a:ext cx="1300089" cy="1300089"/>
          </a:xfrm>
          <a:prstGeom prst="rect">
            <a:avLst/>
          </a:prstGeom>
          <a:solidFill>
            <a:srgbClr val="809DC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0" name="Straight Connector 19"/>
          <p:cNvCxnSpPr/>
          <p:nvPr userDrawn="1"/>
        </p:nvCxnSpPr>
        <p:spPr>
          <a:xfrm>
            <a:off x="410535" y="398175"/>
            <a:ext cx="6863612"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10535" y="1609372"/>
            <a:ext cx="6863612"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2" name="Picture Placeholder 36"/>
          <p:cNvSpPr>
            <a:spLocks noGrp="1"/>
          </p:cNvSpPr>
          <p:nvPr>
            <p:ph type="pic" sz="quarter" idx="14"/>
          </p:nvPr>
        </p:nvSpPr>
        <p:spPr>
          <a:xfrm>
            <a:off x="7476440" y="1893564"/>
            <a:ext cx="1300163" cy="1300162"/>
          </a:xfrm>
        </p:spPr>
        <p:txBody>
          <a:bodyPr/>
          <a:lstStyle/>
          <a:p>
            <a:r>
              <a:rPr lang="en-US" smtClean="0"/>
              <a:t>Drag picture to placeholder or click icon to add</a:t>
            </a:r>
            <a:endParaRPr lang="en-US"/>
          </a:p>
        </p:txBody>
      </p:sp>
      <p:sp>
        <p:nvSpPr>
          <p:cNvPr id="25" name="Rectangle 24"/>
          <p:cNvSpPr/>
          <p:nvPr userDrawn="1"/>
        </p:nvSpPr>
        <p:spPr>
          <a:xfrm>
            <a:off x="7476440" y="3350107"/>
            <a:ext cx="1300089" cy="13000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41318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5392" y="513107"/>
            <a:ext cx="5351210" cy="100056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425391" y="1874142"/>
            <a:ext cx="5351211" cy="4252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BB17A82-897F-874D-B1EE-319B2D6F9CFC}" type="slidenum">
              <a:rPr lang="en-US" smtClean="0"/>
              <a:t>‹#›</a:t>
            </a:fld>
            <a:endParaRPr lang="en-US"/>
          </a:p>
        </p:txBody>
      </p:sp>
      <p:sp>
        <p:nvSpPr>
          <p:cNvPr id="15" name="Footer Placeholder 4"/>
          <p:cNvSpPr>
            <a:spLocks noGrp="1"/>
          </p:cNvSpPr>
          <p:nvPr>
            <p:ph type="ftr" sz="quarter" idx="3"/>
          </p:nvPr>
        </p:nvSpPr>
        <p:spPr>
          <a:xfrm>
            <a:off x="328910" y="6356350"/>
            <a:ext cx="2134295" cy="365125"/>
          </a:xfrm>
          <a:prstGeom prst="rect">
            <a:avLst/>
          </a:prstGeom>
        </p:spPr>
        <p:txBody>
          <a:bodyPr anchor="b"/>
          <a:lstStyle>
            <a:lvl1pPr>
              <a:defRPr sz="1000" b="1" i="0">
                <a:solidFill>
                  <a:srgbClr val="005DAA"/>
                </a:solidFill>
                <a:latin typeface="Helvetica"/>
                <a:cs typeface="Helvetica"/>
              </a:defRPr>
            </a:lvl1pPr>
          </a:lstStyle>
          <a:p>
            <a:r>
              <a:rPr lang="en-US" dirty="0" err="1" smtClean="0"/>
              <a:t>ca.uky.edu</a:t>
            </a:r>
            <a:r>
              <a:rPr lang="en-US" dirty="0" smtClean="0"/>
              <a:t>/</a:t>
            </a:r>
            <a:r>
              <a:rPr lang="en-US" dirty="0" err="1" smtClean="0"/>
              <a:t>AgEcon</a:t>
            </a:r>
            <a:endParaRPr lang="en-US" dirty="0"/>
          </a:p>
        </p:txBody>
      </p:sp>
      <p:sp>
        <p:nvSpPr>
          <p:cNvPr id="7" name="Rectangle 6"/>
          <p:cNvSpPr/>
          <p:nvPr userDrawn="1"/>
        </p:nvSpPr>
        <p:spPr>
          <a:xfrm>
            <a:off x="403406" y="398175"/>
            <a:ext cx="1300089" cy="130008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userDrawn="1"/>
        </p:nvSpPr>
        <p:spPr>
          <a:xfrm>
            <a:off x="403406" y="3350107"/>
            <a:ext cx="1300089" cy="13000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userDrawn="1"/>
        </p:nvSpPr>
        <p:spPr>
          <a:xfrm>
            <a:off x="1893537" y="1874141"/>
            <a:ext cx="1300089" cy="13000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p:cNvSpPr/>
          <p:nvPr userDrawn="1"/>
        </p:nvSpPr>
        <p:spPr>
          <a:xfrm>
            <a:off x="403406" y="4826074"/>
            <a:ext cx="1300089" cy="1300089"/>
          </a:xfrm>
          <a:prstGeom prst="rect">
            <a:avLst/>
          </a:prstGeom>
          <a:solidFill>
            <a:srgbClr val="809DC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userDrawn="1"/>
        </p:nvSpPr>
        <p:spPr>
          <a:xfrm>
            <a:off x="1893537" y="398175"/>
            <a:ext cx="1300089" cy="13000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0" name="Straight Connector 19"/>
          <p:cNvCxnSpPr/>
          <p:nvPr userDrawn="1"/>
        </p:nvCxnSpPr>
        <p:spPr>
          <a:xfrm>
            <a:off x="3425392" y="398175"/>
            <a:ext cx="535121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425392" y="1609372"/>
            <a:ext cx="535121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8" name="Picture Placeholder 36"/>
          <p:cNvSpPr>
            <a:spLocks noGrp="1"/>
          </p:cNvSpPr>
          <p:nvPr>
            <p:ph type="pic" sz="quarter" idx="13"/>
          </p:nvPr>
        </p:nvSpPr>
        <p:spPr>
          <a:xfrm>
            <a:off x="403225" y="1874838"/>
            <a:ext cx="1300163" cy="1300162"/>
          </a:xfrm>
        </p:spPr>
        <p:txBody>
          <a:bodyPr/>
          <a:lstStyle/>
          <a:p>
            <a:r>
              <a:rPr lang="en-US" smtClean="0"/>
              <a:t>Drag picture to placeholder or click icon to add</a:t>
            </a:r>
            <a:endParaRPr lang="en-US" dirty="0"/>
          </a:p>
        </p:txBody>
      </p:sp>
      <p:sp>
        <p:nvSpPr>
          <p:cNvPr id="39" name="Picture Placeholder 36"/>
          <p:cNvSpPr>
            <a:spLocks noGrp="1"/>
          </p:cNvSpPr>
          <p:nvPr>
            <p:ph type="pic" sz="quarter" idx="14"/>
          </p:nvPr>
        </p:nvSpPr>
        <p:spPr>
          <a:xfrm>
            <a:off x="1893537" y="3350107"/>
            <a:ext cx="1300163" cy="1300162"/>
          </a:xfrm>
        </p:spPr>
        <p:txBody>
          <a:bodyPr/>
          <a:lstStyle/>
          <a:p>
            <a:r>
              <a:rPr lang="en-US" smtClean="0"/>
              <a:t>Drag picture to placeholder or click icon to add</a:t>
            </a:r>
            <a:endParaRPr lang="en-US" dirty="0"/>
          </a:p>
        </p:txBody>
      </p:sp>
      <p:sp>
        <p:nvSpPr>
          <p:cNvPr id="40" name="Picture Placeholder 36"/>
          <p:cNvSpPr>
            <a:spLocks noGrp="1"/>
          </p:cNvSpPr>
          <p:nvPr>
            <p:ph type="pic" sz="quarter" idx="15"/>
          </p:nvPr>
        </p:nvSpPr>
        <p:spPr>
          <a:xfrm>
            <a:off x="1893537" y="4840983"/>
            <a:ext cx="1300163" cy="1300162"/>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115832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F884E-E308-4FC1-83D0-4147DA59A315}" type="datetimeFigureOut">
              <a:rPr lang="en-US" smtClean="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6FE75-3FEE-487D-9B20-B93FF8644364}" type="slidenum">
              <a:rPr lang="en-US" smtClean="0"/>
              <a:t>‹#›</a:t>
            </a:fld>
            <a:endParaRPr lang="en-US" dirty="0"/>
          </a:p>
        </p:txBody>
      </p:sp>
    </p:spTree>
    <p:extLst>
      <p:ext uri="{BB962C8B-B14F-4D97-AF65-F5344CB8AC3E}">
        <p14:creationId xmlns:p14="http://schemas.microsoft.com/office/powerpoint/2010/main" val="398983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F884E-E308-4FC1-83D0-4147DA59A315}" type="datetimeFigureOut">
              <a:rPr lang="en-US" smtClean="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6FE75-3FEE-487D-9B20-B93FF8644364}" type="slidenum">
              <a:rPr lang="en-US" smtClean="0"/>
              <a:t>‹#›</a:t>
            </a:fld>
            <a:endParaRPr lang="en-US" dirty="0"/>
          </a:p>
        </p:txBody>
      </p:sp>
    </p:spTree>
    <p:extLst>
      <p:ext uri="{BB962C8B-B14F-4D97-AF65-F5344CB8AC3E}">
        <p14:creationId xmlns:p14="http://schemas.microsoft.com/office/powerpoint/2010/main" val="52752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9F884E-E308-4FC1-83D0-4147DA59A315}" type="datetimeFigureOut">
              <a:rPr lang="en-US" smtClean="0"/>
              <a:t>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6FE75-3FEE-487D-9B20-B93FF8644364}" type="slidenum">
              <a:rPr lang="en-US" smtClean="0"/>
              <a:t>‹#›</a:t>
            </a:fld>
            <a:endParaRPr lang="en-US" dirty="0"/>
          </a:p>
        </p:txBody>
      </p:sp>
    </p:spTree>
    <p:extLst>
      <p:ext uri="{BB962C8B-B14F-4D97-AF65-F5344CB8AC3E}">
        <p14:creationId xmlns:p14="http://schemas.microsoft.com/office/powerpoint/2010/main" val="372740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9F884E-E308-4FC1-83D0-4147DA59A315}" type="datetimeFigureOut">
              <a:rPr lang="en-US" smtClean="0"/>
              <a:t>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A6FE75-3FEE-487D-9B20-B93FF8644364}" type="slidenum">
              <a:rPr lang="en-US" smtClean="0"/>
              <a:t>‹#›</a:t>
            </a:fld>
            <a:endParaRPr lang="en-US" dirty="0"/>
          </a:p>
        </p:txBody>
      </p:sp>
    </p:spTree>
    <p:extLst>
      <p:ext uri="{BB962C8B-B14F-4D97-AF65-F5344CB8AC3E}">
        <p14:creationId xmlns:p14="http://schemas.microsoft.com/office/powerpoint/2010/main" val="355124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9F884E-E308-4FC1-83D0-4147DA59A315}" type="datetimeFigureOut">
              <a:rPr lang="en-US" smtClean="0"/>
              <a:t>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A6FE75-3FEE-487D-9B20-B93FF8644364}" type="slidenum">
              <a:rPr lang="en-US" smtClean="0"/>
              <a:t>‹#›</a:t>
            </a:fld>
            <a:endParaRPr lang="en-US" dirty="0"/>
          </a:p>
        </p:txBody>
      </p:sp>
    </p:spTree>
    <p:extLst>
      <p:ext uri="{BB962C8B-B14F-4D97-AF65-F5344CB8AC3E}">
        <p14:creationId xmlns:p14="http://schemas.microsoft.com/office/powerpoint/2010/main" val="332092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F884E-E308-4FC1-83D0-4147DA59A315}" type="datetimeFigureOut">
              <a:rPr lang="en-US" smtClean="0"/>
              <a:t>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A6FE75-3FEE-487D-9B20-B93FF8644364}" type="slidenum">
              <a:rPr lang="en-US" smtClean="0"/>
              <a:t>‹#›</a:t>
            </a:fld>
            <a:endParaRPr lang="en-US" dirty="0"/>
          </a:p>
        </p:txBody>
      </p:sp>
    </p:spTree>
    <p:extLst>
      <p:ext uri="{BB962C8B-B14F-4D97-AF65-F5344CB8AC3E}">
        <p14:creationId xmlns:p14="http://schemas.microsoft.com/office/powerpoint/2010/main" val="292946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F884E-E308-4FC1-83D0-4147DA59A315}" type="datetimeFigureOut">
              <a:rPr lang="en-US" smtClean="0"/>
              <a:t>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6FE75-3FEE-487D-9B20-B93FF8644364}" type="slidenum">
              <a:rPr lang="en-US" smtClean="0"/>
              <a:t>‹#›</a:t>
            </a:fld>
            <a:endParaRPr lang="en-US" dirty="0"/>
          </a:p>
        </p:txBody>
      </p:sp>
    </p:spTree>
    <p:extLst>
      <p:ext uri="{BB962C8B-B14F-4D97-AF65-F5344CB8AC3E}">
        <p14:creationId xmlns:p14="http://schemas.microsoft.com/office/powerpoint/2010/main" val="326412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F884E-E308-4FC1-83D0-4147DA59A315}" type="datetimeFigureOut">
              <a:rPr lang="en-US" smtClean="0"/>
              <a:t>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6FE75-3FEE-487D-9B20-B93FF8644364}" type="slidenum">
              <a:rPr lang="en-US" smtClean="0"/>
              <a:t>‹#›</a:t>
            </a:fld>
            <a:endParaRPr lang="en-US" dirty="0"/>
          </a:p>
        </p:txBody>
      </p:sp>
    </p:spTree>
    <p:extLst>
      <p:ext uri="{BB962C8B-B14F-4D97-AF65-F5344CB8AC3E}">
        <p14:creationId xmlns:p14="http://schemas.microsoft.com/office/powerpoint/2010/main" val="334322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F884E-E308-4FC1-83D0-4147DA59A315}" type="datetimeFigureOut">
              <a:rPr lang="en-US" smtClean="0"/>
              <a:t>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6FE75-3FEE-487D-9B20-B93FF8644364}" type="slidenum">
              <a:rPr lang="en-US" smtClean="0"/>
              <a:t>‹#›</a:t>
            </a:fld>
            <a:endParaRPr lang="en-US" dirty="0"/>
          </a:p>
        </p:txBody>
      </p:sp>
    </p:spTree>
    <p:extLst>
      <p:ext uri="{BB962C8B-B14F-4D97-AF65-F5344CB8AC3E}">
        <p14:creationId xmlns:p14="http://schemas.microsoft.com/office/powerpoint/2010/main" val="1009281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870" y="2514600"/>
            <a:ext cx="7825090" cy="746608"/>
          </a:xfrm>
        </p:spPr>
        <p:txBody>
          <a:bodyPr>
            <a:noAutofit/>
          </a:bodyPr>
          <a:lstStyle/>
          <a:p>
            <a:r>
              <a:rPr lang="en-US" sz="4000" dirty="0" smtClean="0">
                <a:solidFill>
                  <a:srgbClr val="0070C0"/>
                </a:solidFill>
              </a:rPr>
              <a:t/>
            </a:r>
            <a:br>
              <a:rPr lang="en-US" sz="4000" dirty="0" smtClean="0">
                <a:solidFill>
                  <a:srgbClr val="0070C0"/>
                </a:solidFill>
              </a:rPr>
            </a:br>
            <a:r>
              <a:rPr lang="en-US" sz="4000" dirty="0" smtClean="0">
                <a:solidFill>
                  <a:srgbClr val="0070C0"/>
                </a:solidFill>
              </a:rPr>
              <a:t>		Board </a:t>
            </a:r>
            <a:r>
              <a:rPr lang="en-US" sz="4000" dirty="0" smtClean="0">
                <a:solidFill>
                  <a:srgbClr val="0070C0"/>
                </a:solidFill>
              </a:rPr>
              <a:t>Cases</a:t>
            </a:r>
            <a:br>
              <a:rPr lang="en-US" sz="4000" dirty="0" smtClean="0">
                <a:solidFill>
                  <a:srgbClr val="0070C0"/>
                </a:solidFill>
              </a:rPr>
            </a:br>
            <a:r>
              <a:rPr lang="en-US" sz="4000" dirty="0" smtClean="0">
                <a:solidFill>
                  <a:srgbClr val="0070C0"/>
                </a:solidFill>
              </a:rPr>
              <a:t> </a:t>
            </a:r>
            <a:endParaRPr lang="en-US" sz="4000" dirty="0">
              <a:solidFill>
                <a:srgbClr val="0070C0"/>
              </a:solidFill>
            </a:endParaRPr>
          </a:p>
        </p:txBody>
      </p:sp>
      <p:sp>
        <p:nvSpPr>
          <p:cNvPr id="8" name="Rectangle 7"/>
          <p:cNvSpPr/>
          <p:nvPr/>
        </p:nvSpPr>
        <p:spPr>
          <a:xfrm>
            <a:off x="3843702" y="6075362"/>
            <a:ext cx="1242647" cy="7191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Slide Number Placeholder 37"/>
          <p:cNvSpPr>
            <a:spLocks noGrp="1"/>
          </p:cNvSpPr>
          <p:nvPr>
            <p:ph type="sldNum" sz="quarter" idx="12"/>
          </p:nvPr>
        </p:nvSpPr>
        <p:spPr/>
        <p:txBody>
          <a:bodyPr/>
          <a:lstStyle/>
          <a:p>
            <a:fld id="{CBB17A82-897F-874D-B1EE-319B2D6F9CFC}" type="slidenum">
              <a:rPr lang="en-US" smtClean="0"/>
              <a:t>1</a:t>
            </a:fld>
            <a:endParaRPr lang="en-US" dirty="0"/>
          </a:p>
        </p:txBody>
      </p:sp>
      <p:sp>
        <p:nvSpPr>
          <p:cNvPr id="40" name="Rectangle 39"/>
          <p:cNvSpPr/>
          <p:nvPr/>
        </p:nvSpPr>
        <p:spPr>
          <a:xfrm>
            <a:off x="3843702" y="6075362"/>
            <a:ext cx="1242647" cy="7191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2"/>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l="31000" r="3100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l="11523" r="1152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l="10000" r="1000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type="pic" sz="quarter" idx="14"/>
          </p:nvPr>
        </p:nvPicPr>
        <p:blipFill>
          <a:blip r:embed="rId6">
            <a:extLst>
              <a:ext uri="{28A0092B-C50C-407E-A947-70E740481C1C}">
                <a14:useLocalDpi xmlns:a14="http://schemas.microsoft.com/office/drawing/2010/main" val="0"/>
              </a:ext>
            </a:extLst>
          </a:blip>
          <a:srcRect t="5274" b="527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8300" y="2386406"/>
            <a:ext cx="2324101" cy="874802"/>
          </a:xfrm>
          <a:prstGeom prst="rect">
            <a:avLst/>
          </a:prstGeom>
        </p:spPr>
      </p:pic>
    </p:spTree>
    <p:extLst>
      <p:ext uri="{BB962C8B-B14F-4D97-AF65-F5344CB8AC3E}">
        <p14:creationId xmlns:p14="http://schemas.microsoft.com/office/powerpoint/2010/main" val="4280266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JOB OF SECRETARY</a:t>
            </a:r>
          </a:p>
        </p:txBody>
      </p:sp>
      <p:sp>
        <p:nvSpPr>
          <p:cNvPr id="3" name="Content Placeholder 2"/>
          <p:cNvSpPr>
            <a:spLocks noGrp="1"/>
          </p:cNvSpPr>
          <p:nvPr>
            <p:ph idx="1"/>
          </p:nvPr>
        </p:nvSpPr>
        <p:spPr/>
        <p:txBody>
          <a:bodyPr>
            <a:normAutofit fontScale="62500" lnSpcReduction="20000"/>
          </a:bodyPr>
          <a:lstStyle/>
          <a:p>
            <a:r>
              <a:rPr lang="en-US" dirty="0"/>
              <a:t>Listen and make the correct record of the actions taken by the board.</a:t>
            </a:r>
          </a:p>
          <a:p>
            <a:pPr marL="0" indent="0">
              <a:buNone/>
            </a:pPr>
            <a:endParaRPr lang="en-US" dirty="0"/>
          </a:p>
          <a:p>
            <a:r>
              <a:rPr lang="en-US" dirty="0"/>
              <a:t>In our situation, the secretary also contributes ideas and suggestions to the discussion, and votes when a vote is taken on an issue. </a:t>
            </a:r>
            <a:endParaRPr lang="en-US" dirty="0" smtClean="0"/>
          </a:p>
          <a:p>
            <a:pPr marL="0" indent="0">
              <a:buNone/>
            </a:pPr>
            <a:endParaRPr lang="en-US" dirty="0"/>
          </a:p>
          <a:p>
            <a:r>
              <a:rPr lang="en-US" dirty="0"/>
              <a:t>The position is that of both a director and a secretary of the board. Often there may be a person present in a board meeting who acts only as the secretary and who is not a board member.</a:t>
            </a:r>
          </a:p>
          <a:p>
            <a:endParaRPr lang="en-US" dirty="0"/>
          </a:p>
          <a:p>
            <a:r>
              <a:rPr lang="en-US" b="1" dirty="0" smtClean="0"/>
              <a:t>Again, the </a:t>
            </a:r>
            <a:r>
              <a:rPr lang="en-US" b="1" dirty="0"/>
              <a:t>secretary's primary task in the board meetings here is to make a record of the actions taken by the board. </a:t>
            </a:r>
          </a:p>
          <a:p>
            <a:endParaRPr lang="en-US" dirty="0"/>
          </a:p>
        </p:txBody>
      </p:sp>
      <p:sp>
        <p:nvSpPr>
          <p:cNvPr id="4" name="Slide Number Placeholder 3"/>
          <p:cNvSpPr>
            <a:spLocks noGrp="1"/>
          </p:cNvSpPr>
          <p:nvPr>
            <p:ph type="sldNum" sz="quarter" idx="12"/>
          </p:nvPr>
        </p:nvSpPr>
        <p:spPr/>
        <p:txBody>
          <a:bodyPr/>
          <a:lstStyle/>
          <a:p>
            <a:fld id="{CBB17A82-897F-874D-B1EE-319B2D6F9CFC}" type="slidenum">
              <a:rPr lang="en-US" smtClean="0"/>
              <a:t>10</a:t>
            </a:fld>
            <a:endParaRPr lang="en-US" dirty="0"/>
          </a:p>
        </p:txBody>
      </p:sp>
      <p:pic>
        <p:nvPicPr>
          <p:cNvPr id="5122"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2339" r="1233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18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Job of the Secretary</a:t>
            </a:r>
            <a:endParaRPr lang="en-US" dirty="0"/>
          </a:p>
        </p:txBody>
      </p:sp>
      <p:sp>
        <p:nvSpPr>
          <p:cNvPr id="3" name="Content Placeholder 2"/>
          <p:cNvSpPr>
            <a:spLocks noGrp="1"/>
          </p:cNvSpPr>
          <p:nvPr>
            <p:ph idx="1"/>
          </p:nvPr>
        </p:nvSpPr>
        <p:spPr/>
        <p:txBody>
          <a:bodyPr>
            <a:normAutofit fontScale="62500" lnSpcReduction="20000"/>
          </a:bodyPr>
          <a:lstStyle/>
          <a:p>
            <a:r>
              <a:rPr lang="en-US" dirty="0"/>
              <a:t>For the </a:t>
            </a:r>
            <a:r>
              <a:rPr lang="en-US" dirty="0" smtClean="0"/>
              <a:t>board </a:t>
            </a:r>
            <a:r>
              <a:rPr lang="en-US" dirty="0"/>
              <a:t>case assigned to the board of directors, the secretary</a:t>
            </a:r>
            <a:r>
              <a:rPr lang="en-US" dirty="0" smtClean="0"/>
              <a:t>:</a:t>
            </a:r>
          </a:p>
          <a:p>
            <a:endParaRPr lang="en-US" dirty="0"/>
          </a:p>
          <a:p>
            <a:r>
              <a:rPr lang="en-US" dirty="0"/>
              <a:t>Uses the forms provided to guide the actions taken by the board - each step of the 5-step procedure must be followed.</a:t>
            </a:r>
          </a:p>
          <a:p>
            <a:pPr marL="0" indent="0">
              <a:buNone/>
            </a:pPr>
            <a:endParaRPr lang="en-US" dirty="0"/>
          </a:p>
          <a:p>
            <a:r>
              <a:rPr lang="en-US" dirty="0" smtClean="0"/>
              <a:t>Keeps </a:t>
            </a:r>
            <a:r>
              <a:rPr lang="en-US" dirty="0"/>
              <a:t>a written copy of the resolution for the board's record, and for use by one member of the board in reporting its action on a particular case. </a:t>
            </a:r>
          </a:p>
          <a:p>
            <a:endParaRPr lang="en-US" dirty="0" smtClean="0"/>
          </a:p>
          <a:p>
            <a:r>
              <a:rPr lang="en-US" dirty="0" smtClean="0"/>
              <a:t>(</a:t>
            </a:r>
            <a:r>
              <a:rPr lang="en-US" dirty="0"/>
              <a:t>Regardless of which board member makes the presentation, if a question or challenge arises - as from some other board, this is directed at the BOARD and not necessarily to the individual who is reporting. The chairman may respond, or may ask some other board member to respond.)</a:t>
            </a:r>
          </a:p>
          <a:p>
            <a:endParaRPr lang="en-US" dirty="0"/>
          </a:p>
        </p:txBody>
      </p:sp>
      <p:sp>
        <p:nvSpPr>
          <p:cNvPr id="4" name="Slide Number Placeholder 3"/>
          <p:cNvSpPr>
            <a:spLocks noGrp="1"/>
          </p:cNvSpPr>
          <p:nvPr>
            <p:ph type="sldNum" sz="quarter" idx="12"/>
          </p:nvPr>
        </p:nvSpPr>
        <p:spPr/>
        <p:txBody>
          <a:bodyPr/>
          <a:lstStyle/>
          <a:p>
            <a:fld id="{CBB17A82-897F-874D-B1EE-319B2D6F9CFC}" type="slidenum">
              <a:rPr lang="en-US" smtClean="0"/>
              <a:t>11</a:t>
            </a:fld>
            <a:endParaRPr lang="en-US" dirty="0"/>
          </a:p>
        </p:txBody>
      </p:sp>
      <p:pic>
        <p:nvPicPr>
          <p:cNvPr id="6146"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0976" r="1097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646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FIVE STEPS IN MAKING A BUSINESS DECISION</a:t>
            </a:r>
          </a:p>
        </p:txBody>
      </p:sp>
      <p:sp>
        <p:nvSpPr>
          <p:cNvPr id="3" name="Content Placeholder 2"/>
          <p:cNvSpPr>
            <a:spLocks noGrp="1"/>
          </p:cNvSpPr>
          <p:nvPr>
            <p:ph idx="1"/>
          </p:nvPr>
        </p:nvSpPr>
        <p:spPr/>
        <p:txBody>
          <a:bodyPr>
            <a:normAutofit fontScale="62500" lnSpcReduction="20000"/>
          </a:bodyPr>
          <a:lstStyle/>
          <a:p>
            <a:r>
              <a:rPr lang="en-US" dirty="0">
                <a:solidFill>
                  <a:srgbClr val="0070C0"/>
                </a:solidFill>
              </a:rPr>
              <a:t>STEP 1: Develop a clear picture of the SITUATION.</a:t>
            </a:r>
          </a:p>
          <a:p>
            <a:r>
              <a:rPr lang="en-US" dirty="0"/>
              <a:t>This is not merely restating facts. Use realistic imagination. Interpret the facts. You can never get all the facts for any given situation. You are trying to get a mental picture of the situation being studied.</a:t>
            </a:r>
          </a:p>
          <a:p>
            <a:endParaRPr lang="en-US" dirty="0">
              <a:solidFill>
                <a:srgbClr val="0070C0"/>
              </a:solidFill>
            </a:endParaRPr>
          </a:p>
          <a:p>
            <a:r>
              <a:rPr lang="en-US" dirty="0">
                <a:solidFill>
                  <a:srgbClr val="0070C0"/>
                </a:solidFill>
              </a:rPr>
              <a:t>Step 2: Diagnose the problem properly. </a:t>
            </a:r>
          </a:p>
          <a:p>
            <a:r>
              <a:rPr lang="en-US" dirty="0"/>
              <a:t>This consists of three </a:t>
            </a:r>
            <a:r>
              <a:rPr lang="en-US" dirty="0" smtClean="0"/>
              <a:t>phases</a:t>
            </a:r>
            <a:r>
              <a:rPr lang="en-US" dirty="0"/>
              <a:t>:</a:t>
            </a:r>
          </a:p>
          <a:p>
            <a:r>
              <a:rPr lang="en-US" dirty="0"/>
              <a:t>Sharpen the objective or goal. "What result is desired?" "What are we trying to do?"</a:t>
            </a:r>
          </a:p>
          <a:p>
            <a:r>
              <a:rPr lang="en-US" dirty="0"/>
              <a:t>Identify the obstacles. "What things stand in the way of our getting the desired results accomplishing the goals?"</a:t>
            </a:r>
          </a:p>
          <a:p>
            <a:r>
              <a:rPr lang="en-US" dirty="0"/>
              <a:t>What limits exist within which we must operate?</a:t>
            </a:r>
          </a:p>
          <a:p>
            <a:endParaRPr lang="en-US" dirty="0"/>
          </a:p>
        </p:txBody>
      </p:sp>
      <p:sp>
        <p:nvSpPr>
          <p:cNvPr id="4" name="Slide Number Placeholder 3"/>
          <p:cNvSpPr>
            <a:spLocks noGrp="1"/>
          </p:cNvSpPr>
          <p:nvPr>
            <p:ph type="sldNum" sz="quarter" idx="12"/>
          </p:nvPr>
        </p:nvSpPr>
        <p:spPr/>
        <p:txBody>
          <a:bodyPr/>
          <a:lstStyle/>
          <a:p>
            <a:fld id="{CBB17A82-897F-874D-B1EE-319B2D6F9CFC}" type="slidenum">
              <a:rPr lang="en-US" smtClean="0"/>
              <a:t>12</a:t>
            </a:fld>
            <a:endParaRPr lang="en-US" dirty="0"/>
          </a:p>
        </p:txBody>
      </p:sp>
      <p:pic>
        <p:nvPicPr>
          <p:cNvPr id="7170"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6727" r="16727"/>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166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FIVE STEPS IN MAKING A BUSINESS DECISION</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solidFill>
                  <a:srgbClr val="0070C0"/>
                </a:solidFill>
              </a:rPr>
              <a:t>STEP </a:t>
            </a:r>
            <a:r>
              <a:rPr lang="en-US" dirty="0" smtClean="0">
                <a:solidFill>
                  <a:srgbClr val="0070C0"/>
                </a:solidFill>
              </a:rPr>
              <a:t>1. </a:t>
            </a:r>
            <a:r>
              <a:rPr lang="en-US" dirty="0">
                <a:solidFill>
                  <a:srgbClr val="0070C0"/>
                </a:solidFill>
              </a:rPr>
              <a:t>Develop a clear picture of the SITUATION.</a:t>
            </a:r>
          </a:p>
          <a:p>
            <a:r>
              <a:rPr lang="en-US" dirty="0"/>
              <a:t>This is not merely restating facts. Use realistic imagination. Interpret the facts. You can never get all the facts for any given situation. You are trying to get a mental picture of the situation being studied.</a:t>
            </a:r>
          </a:p>
          <a:p>
            <a:endParaRPr lang="en-US" dirty="0">
              <a:solidFill>
                <a:srgbClr val="0070C0"/>
              </a:solidFill>
            </a:endParaRPr>
          </a:p>
          <a:p>
            <a:pPr marL="0" indent="0">
              <a:buNone/>
            </a:pPr>
            <a:r>
              <a:rPr lang="en-US" dirty="0">
                <a:solidFill>
                  <a:srgbClr val="0070C0"/>
                </a:solidFill>
              </a:rPr>
              <a:t>Step </a:t>
            </a:r>
            <a:r>
              <a:rPr lang="en-US" dirty="0" smtClean="0">
                <a:solidFill>
                  <a:srgbClr val="0070C0"/>
                </a:solidFill>
              </a:rPr>
              <a:t>2. </a:t>
            </a:r>
            <a:r>
              <a:rPr lang="en-US" dirty="0">
                <a:solidFill>
                  <a:srgbClr val="0070C0"/>
                </a:solidFill>
              </a:rPr>
              <a:t>Diagnose the problem properly. </a:t>
            </a:r>
          </a:p>
          <a:p>
            <a:r>
              <a:rPr lang="en-US" dirty="0"/>
              <a:t>This consists of three </a:t>
            </a:r>
            <a:r>
              <a:rPr lang="en-US" dirty="0" smtClean="0"/>
              <a:t>phases</a:t>
            </a:r>
            <a:r>
              <a:rPr lang="en-US" dirty="0"/>
              <a:t>:</a:t>
            </a:r>
          </a:p>
          <a:p>
            <a:r>
              <a:rPr lang="en-US" dirty="0"/>
              <a:t>Sharpen the objective or goal. "What result is desired?" "What are we trying to do?"</a:t>
            </a:r>
          </a:p>
          <a:p>
            <a:r>
              <a:rPr lang="en-US" dirty="0"/>
              <a:t>Identify the obstacles. "What things stand in the way of our getting the desired results accomplishing the goals?"</a:t>
            </a:r>
          </a:p>
          <a:p>
            <a:r>
              <a:rPr lang="en-US" dirty="0"/>
              <a:t>What limits exist within which we must operate?</a:t>
            </a:r>
          </a:p>
          <a:p>
            <a:endParaRPr lang="en-US" dirty="0"/>
          </a:p>
        </p:txBody>
      </p:sp>
      <p:sp>
        <p:nvSpPr>
          <p:cNvPr id="4" name="Slide Number Placeholder 3"/>
          <p:cNvSpPr>
            <a:spLocks noGrp="1"/>
          </p:cNvSpPr>
          <p:nvPr>
            <p:ph type="sldNum" sz="quarter" idx="12"/>
          </p:nvPr>
        </p:nvSpPr>
        <p:spPr/>
        <p:txBody>
          <a:bodyPr/>
          <a:lstStyle/>
          <a:p>
            <a:fld id="{CBB17A82-897F-874D-B1EE-319B2D6F9CFC}" type="slidenum">
              <a:rPr lang="en-US" smtClean="0"/>
              <a:t>13</a:t>
            </a:fld>
            <a:endParaRPr lang="en-US" dirty="0"/>
          </a:p>
        </p:txBody>
      </p:sp>
      <p:pic>
        <p:nvPicPr>
          <p:cNvPr id="7170"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6727" r="16727"/>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166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 Making Process 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smtClean="0">
                <a:solidFill>
                  <a:schemeClr val="accent1"/>
                </a:solidFill>
              </a:rPr>
              <a:t>Step 3. List the Promising Alternatives</a:t>
            </a:r>
          </a:p>
          <a:p>
            <a:pPr marL="0" indent="0">
              <a:buNone/>
            </a:pPr>
            <a:r>
              <a:rPr lang="en-US" sz="2400" dirty="0" smtClean="0"/>
              <a:t>In some situations there may be several good alternatives.  Your final decision, however, can be no better than the best of the alternatives you consider.  This is the stage to encourage creative thinking.  Keep in mind what you are trying to accomplish.</a:t>
            </a:r>
          </a:p>
          <a:p>
            <a:pPr marL="0" indent="0">
              <a:buNone/>
            </a:pPr>
            <a:endParaRPr lang="en-US" sz="2400" dirty="0" smtClean="0"/>
          </a:p>
          <a:p>
            <a:pPr marL="0" indent="0">
              <a:buNone/>
            </a:pPr>
            <a:r>
              <a:rPr lang="en-US" sz="2400" dirty="0" smtClean="0">
                <a:solidFill>
                  <a:schemeClr val="accent1"/>
                </a:solidFill>
              </a:rPr>
              <a:t>Step 4. Project the Consequences of each alternative</a:t>
            </a:r>
          </a:p>
          <a:p>
            <a:pPr marL="0" indent="0">
              <a:buNone/>
            </a:pPr>
            <a:r>
              <a:rPr lang="en-US" sz="2400" dirty="0" smtClean="0"/>
              <a:t>This is the analytical phase.  What is each expected to contribute to our objective or goal identified in our diagnosis?  What key factors do we use?  What will happen if we select this alternative?   What is the likelihood of its happening?  What is its relative desirability?</a:t>
            </a:r>
            <a:endParaRPr lang="en-US" sz="2400" dirty="0"/>
          </a:p>
        </p:txBody>
      </p:sp>
    </p:spTree>
    <p:extLst>
      <p:ext uri="{BB962C8B-B14F-4D97-AF65-F5344CB8AC3E}">
        <p14:creationId xmlns:p14="http://schemas.microsoft.com/office/powerpoint/2010/main" val="139968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 Process</a:t>
            </a:r>
          </a:p>
        </p:txBody>
      </p:sp>
      <p:sp>
        <p:nvSpPr>
          <p:cNvPr id="3" name="Content Placeholder 2"/>
          <p:cNvSpPr>
            <a:spLocks noGrp="1"/>
          </p:cNvSpPr>
          <p:nvPr>
            <p:ph idx="1"/>
          </p:nvPr>
        </p:nvSpPr>
        <p:spPr/>
        <p:txBody>
          <a:bodyPr>
            <a:normAutofit fontScale="77500" lnSpcReduction="20000"/>
          </a:bodyPr>
          <a:lstStyle/>
          <a:p>
            <a:r>
              <a:rPr lang="en-US" dirty="0">
                <a:solidFill>
                  <a:srgbClr val="0070C0"/>
                </a:solidFill>
              </a:rPr>
              <a:t>Step 5:DECIDE on the course of action to take</a:t>
            </a:r>
            <a:r>
              <a:rPr lang="en-US" dirty="0" smtClean="0">
                <a:solidFill>
                  <a:srgbClr val="0070C0"/>
                </a:solidFill>
              </a:rPr>
              <a:t>.</a:t>
            </a:r>
          </a:p>
          <a:p>
            <a:pPr marL="0" indent="0">
              <a:buNone/>
            </a:pPr>
            <a:endParaRPr lang="en-US" dirty="0">
              <a:solidFill>
                <a:srgbClr val="0070C0"/>
              </a:solidFill>
            </a:endParaRPr>
          </a:p>
          <a:p>
            <a:pPr marL="0" indent="0">
              <a:buNone/>
            </a:pPr>
            <a:r>
              <a:rPr lang="en-US" dirty="0" smtClean="0"/>
              <a:t>    No </a:t>
            </a:r>
            <a:r>
              <a:rPr lang="en-US" dirty="0"/>
              <a:t>board decision is "automatic." </a:t>
            </a:r>
          </a:p>
          <a:p>
            <a:r>
              <a:rPr lang="en-US" dirty="0"/>
              <a:t>There is always the element of judgment; else the problem is a technical one and not a management problem. </a:t>
            </a:r>
          </a:p>
          <a:p>
            <a:r>
              <a:rPr lang="en-US" dirty="0"/>
              <a:t>Often you are balancing one alternative against another or one factor against another. </a:t>
            </a:r>
          </a:p>
          <a:p>
            <a:r>
              <a:rPr lang="en-US" dirty="0"/>
              <a:t>You have to consider uncertainty, timing, difficulty, expense and many other factors in any realistic situation.</a:t>
            </a:r>
          </a:p>
          <a:p>
            <a:endParaRPr lang="en-US" dirty="0"/>
          </a:p>
        </p:txBody>
      </p:sp>
      <p:sp>
        <p:nvSpPr>
          <p:cNvPr id="4" name="Slide Number Placeholder 3"/>
          <p:cNvSpPr>
            <a:spLocks noGrp="1"/>
          </p:cNvSpPr>
          <p:nvPr>
            <p:ph type="sldNum" sz="quarter" idx="12"/>
          </p:nvPr>
        </p:nvSpPr>
        <p:spPr/>
        <p:txBody>
          <a:bodyPr/>
          <a:lstStyle/>
          <a:p>
            <a:fld id="{CBB17A82-897F-874D-B1EE-319B2D6F9CFC}" type="slidenum">
              <a:rPr lang="en-US" smtClean="0"/>
              <a:t>15</a:t>
            </a:fld>
            <a:endParaRPr lang="en-US" dirty="0"/>
          </a:p>
        </p:txBody>
      </p:sp>
      <p:pic>
        <p:nvPicPr>
          <p:cNvPr id="9218"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6848" r="168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251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 REaDy for the </a:t>
            </a:r>
            <a:r>
              <a:rPr lang="en-US" dirty="0" err="1" smtClean="0"/>
              <a:t>CASe</a:t>
            </a:r>
            <a:r>
              <a:rPr lang="en-US" dirty="0" smtClean="0"/>
              <a:t> Studies……….</a:t>
            </a:r>
            <a:endParaRPr lang="en-US" dirty="0"/>
          </a:p>
        </p:txBody>
      </p:sp>
      <p:sp>
        <p:nvSpPr>
          <p:cNvPr id="4" name="Slide Number Placeholder 3"/>
          <p:cNvSpPr>
            <a:spLocks noGrp="1"/>
          </p:cNvSpPr>
          <p:nvPr>
            <p:ph type="sldNum" sz="quarter" idx="12"/>
          </p:nvPr>
        </p:nvSpPr>
        <p:spPr/>
        <p:txBody>
          <a:bodyPr/>
          <a:lstStyle/>
          <a:p>
            <a:fld id="{CBB17A82-897F-874D-B1EE-319B2D6F9CFC}" type="slidenum">
              <a:rPr lang="en-US" smtClean="0"/>
              <a:t>16</a:t>
            </a:fld>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4763" y="1893564"/>
            <a:ext cx="2619375" cy="17430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318" y="1743075"/>
            <a:ext cx="2714625" cy="1685925"/>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168" y="4101246"/>
            <a:ext cx="3505200" cy="1304925"/>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0515" y="5818187"/>
            <a:ext cx="4229100" cy="107632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065" y="3913309"/>
            <a:ext cx="3381375" cy="135255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Grp="1" noChangeAspect="1" noChangeArrowheads="1"/>
          </p:cNvPicPr>
          <p:nvPr>
            <p:ph type="pic" sz="quarter" idx="14"/>
          </p:nvPr>
        </p:nvPicPr>
        <p:blipFill>
          <a:blip r:embed="rId8">
            <a:extLst>
              <a:ext uri="{28A0092B-C50C-407E-A947-70E740481C1C}">
                <a14:useLocalDpi xmlns:a14="http://schemas.microsoft.com/office/drawing/2010/main" val="0"/>
              </a:ext>
            </a:extLst>
          </a:blip>
          <a:srcRect l="23203" r="23203"/>
          <a:stretch>
            <a:fillRect/>
          </a:stretch>
        </p:blipFill>
        <p:spPr bwMode="auto">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928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APES</a:t>
            </a:r>
            <a:endParaRPr lang="en-US" dirty="0"/>
          </a:p>
        </p:txBody>
      </p:sp>
      <p:sp>
        <p:nvSpPr>
          <p:cNvPr id="3" name="Content Placeholder 2"/>
          <p:cNvSpPr>
            <a:spLocks noGrp="1"/>
          </p:cNvSpPr>
          <p:nvPr>
            <p:ph idx="1"/>
          </p:nvPr>
        </p:nvSpPr>
        <p:spPr/>
        <p:txBody>
          <a:bodyPr/>
          <a:lstStyle/>
          <a:p>
            <a:pPr marL="0" indent="0" algn="ctr">
              <a:buNone/>
            </a:pPr>
            <a:r>
              <a:rPr lang="en-US" dirty="0" smtClean="0"/>
              <a:t>“</a:t>
            </a:r>
            <a:r>
              <a:rPr lang="en-US" sz="3200" dirty="0" smtClean="0"/>
              <a:t>The ones who are crazy enough to think they can change the world, are the ones that actually do”</a:t>
            </a:r>
          </a:p>
          <a:p>
            <a:pPr marL="0" indent="0" algn="ctr">
              <a:buNone/>
            </a:pPr>
            <a:r>
              <a:rPr lang="en-US" dirty="0" smtClean="0"/>
              <a:t>Anonymous</a:t>
            </a:r>
            <a:endParaRPr lang="en-US" dirty="0"/>
          </a:p>
        </p:txBody>
      </p:sp>
      <p:sp>
        <p:nvSpPr>
          <p:cNvPr id="4" name="Slide Number Placeholder 3"/>
          <p:cNvSpPr>
            <a:spLocks noGrp="1"/>
          </p:cNvSpPr>
          <p:nvPr>
            <p:ph type="sldNum" sz="quarter" idx="12"/>
          </p:nvPr>
        </p:nvSpPr>
        <p:spPr/>
        <p:txBody>
          <a:bodyPr/>
          <a:lstStyle/>
          <a:p>
            <a:fld id="{CBB17A82-897F-874D-B1EE-319B2D6F9CFC}" type="slidenum">
              <a:rPr lang="en-US" smtClean="0"/>
              <a:t>2</a:t>
            </a:fld>
            <a:endParaRPr lang="en-US" dirty="0"/>
          </a:p>
        </p:txBody>
      </p:sp>
      <p:pic>
        <p:nvPicPr>
          <p:cNvPr id="1026"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7582" b="7582"/>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616" y="4509514"/>
            <a:ext cx="3001108" cy="1846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Grp="1" noChangeAspect="1" noChangeArrowheads="1"/>
          </p:cNvPicPr>
          <p:nvPr>
            <p:ph type="pic" sz="quarter" idx="14"/>
          </p:nvPr>
        </p:nvPicPr>
        <p:blipFill>
          <a:blip r:embed="rId5">
            <a:extLst>
              <a:ext uri="{28A0092B-C50C-407E-A947-70E740481C1C}">
                <a14:useLocalDpi xmlns:a14="http://schemas.microsoft.com/office/drawing/2010/main" val="0"/>
              </a:ext>
            </a:extLst>
          </a:blip>
          <a:srcRect l="20146" r="2014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Grp="1" noChangeAspect="1" noChangeArrowheads="1"/>
          </p:cNvPicPr>
          <p:nvPr>
            <p:ph type="pic" sz="quarter" idx="15"/>
          </p:nvPr>
        </p:nvPicPr>
        <p:blipFill>
          <a:blip r:embed="rId6">
            <a:extLst>
              <a:ext uri="{28A0092B-C50C-407E-A947-70E740481C1C}">
                <a14:useLocalDpi xmlns:a14="http://schemas.microsoft.com/office/drawing/2010/main" val="0"/>
              </a:ext>
            </a:extLst>
          </a:blip>
          <a:srcRect/>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507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D593A"/>
                </a:solidFill>
              </a:rPr>
              <a:t>How the Case Studies</a:t>
            </a:r>
            <a:br>
              <a:rPr lang="en-US" dirty="0">
                <a:solidFill>
                  <a:srgbClr val="6D593A"/>
                </a:solidFill>
              </a:rPr>
            </a:br>
            <a:r>
              <a:rPr lang="en-US" dirty="0">
                <a:solidFill>
                  <a:srgbClr val="6D593A"/>
                </a:solidFill>
              </a:rPr>
              <a:t>Will Operate </a:t>
            </a:r>
            <a:endParaRPr lang="en-US" sz="2800" dirty="0">
              <a:solidFill>
                <a:srgbClr val="C2AD8D"/>
              </a:solidFill>
            </a:endParaRPr>
          </a:p>
        </p:txBody>
      </p:sp>
      <p:sp>
        <p:nvSpPr>
          <p:cNvPr id="3" name="Content Placeholder 2"/>
          <p:cNvSpPr>
            <a:spLocks noGrp="1"/>
          </p:cNvSpPr>
          <p:nvPr>
            <p:ph idx="1"/>
          </p:nvPr>
        </p:nvSpPr>
        <p:spPr>
          <a:xfrm>
            <a:off x="1937207" y="1724430"/>
            <a:ext cx="6839395" cy="4251325"/>
          </a:xfrm>
        </p:spPr>
        <p:txBody>
          <a:bodyPr>
            <a:noAutofit/>
          </a:bodyPr>
          <a:lstStyle/>
          <a:p>
            <a:endParaRPr lang="en-US" sz="3200" dirty="0"/>
          </a:p>
          <a:p>
            <a:r>
              <a:rPr lang="en-US" sz="3200" dirty="0"/>
              <a:t>Real Life Situations</a:t>
            </a:r>
          </a:p>
          <a:p>
            <a:r>
              <a:rPr lang="en-US" sz="3200" dirty="0"/>
              <a:t>Schedule</a:t>
            </a:r>
          </a:p>
          <a:p>
            <a:r>
              <a:rPr lang="en-US" sz="3200" dirty="0"/>
              <a:t>Cash Prizes</a:t>
            </a:r>
          </a:p>
          <a:p>
            <a:r>
              <a:rPr lang="en-US" sz="3200" dirty="0"/>
              <a:t>Cooperative Case</a:t>
            </a:r>
          </a:p>
          <a:p>
            <a:r>
              <a:rPr lang="en-US" sz="3200" dirty="0"/>
              <a:t>Corporation </a:t>
            </a:r>
            <a:r>
              <a:rPr lang="en-US" sz="3200" dirty="0" smtClean="0"/>
              <a:t>Case</a:t>
            </a:r>
          </a:p>
          <a:p>
            <a:r>
              <a:rPr lang="en-US" sz="3200" dirty="0" smtClean="0"/>
              <a:t>Winning Cases - Presentation</a:t>
            </a:r>
            <a:endParaRPr lang="en-US" sz="3200" dirty="0"/>
          </a:p>
          <a:p>
            <a:pPr marL="0" indent="0">
              <a:buNone/>
            </a:pPr>
            <a:endParaRPr lang="en-US" sz="1600" dirty="0"/>
          </a:p>
          <a:p>
            <a:pPr marL="0" indent="0">
              <a:buNone/>
            </a:pPr>
            <a:endParaRPr lang="en-US" sz="1600" dirty="0" smtClean="0"/>
          </a:p>
        </p:txBody>
      </p:sp>
      <p:sp>
        <p:nvSpPr>
          <p:cNvPr id="4" name="Slide Number Placeholder 3"/>
          <p:cNvSpPr>
            <a:spLocks noGrp="1"/>
          </p:cNvSpPr>
          <p:nvPr>
            <p:ph type="sldNum" sz="quarter" idx="12"/>
          </p:nvPr>
        </p:nvSpPr>
        <p:spPr/>
        <p:txBody>
          <a:bodyPr/>
          <a:lstStyle/>
          <a:p>
            <a:fld id="{CBB17A82-897F-874D-B1EE-319B2D6F9CFC}" type="slidenum">
              <a:rPr lang="en-US" smtClean="0"/>
              <a:t>3</a:t>
            </a:fld>
            <a:endParaRPr lang="en-US" dirty="0"/>
          </a:p>
        </p:txBody>
      </p:sp>
      <p:sp>
        <p:nvSpPr>
          <p:cNvPr id="8" name="Rectangle 7"/>
          <p:cNvSpPr/>
          <p:nvPr/>
        </p:nvSpPr>
        <p:spPr>
          <a:xfrm>
            <a:off x="3843702" y="6075362"/>
            <a:ext cx="1242647" cy="7191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4"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5242" r="15242"/>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751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schemeClr val="accent5"/>
                </a:solidFill>
              </a:rPr>
              <a:t>These are your </a:t>
            </a:r>
            <a:r>
              <a:rPr lang="en-US" sz="2800" dirty="0" smtClean="0">
                <a:solidFill>
                  <a:schemeClr val="accent5"/>
                </a:solidFill>
              </a:rPr>
              <a:t>Guidelines </a:t>
            </a:r>
            <a:r>
              <a:rPr lang="en-US" sz="2800" dirty="0">
                <a:solidFill>
                  <a:schemeClr val="accent5"/>
                </a:solidFill>
              </a:rPr>
              <a:t>that should be followed for </a:t>
            </a:r>
            <a:r>
              <a:rPr lang="en-US" sz="2800" dirty="0" smtClean="0">
                <a:solidFill>
                  <a:schemeClr val="accent5"/>
                </a:solidFill>
              </a:rPr>
              <a:t>Board </a:t>
            </a:r>
            <a:r>
              <a:rPr lang="en-US" sz="2800" dirty="0">
                <a:solidFill>
                  <a:schemeClr val="accent5"/>
                </a:solidFill>
              </a:rPr>
              <a:t>C</a:t>
            </a:r>
            <a:r>
              <a:rPr lang="en-US" sz="2800" dirty="0" smtClean="0">
                <a:solidFill>
                  <a:schemeClr val="accent5"/>
                </a:solidFill>
              </a:rPr>
              <a:t>ase </a:t>
            </a:r>
            <a:r>
              <a:rPr lang="en-US" sz="2800" dirty="0">
                <a:solidFill>
                  <a:schemeClr val="accent5"/>
                </a:solidFill>
              </a:rPr>
              <a:t>A</a:t>
            </a:r>
            <a:r>
              <a:rPr lang="en-US" sz="2800" dirty="0" smtClean="0">
                <a:solidFill>
                  <a:schemeClr val="accent5"/>
                </a:solidFill>
              </a:rPr>
              <a:t>ctivities </a:t>
            </a:r>
            <a:r>
              <a:rPr lang="en-US" sz="2000" dirty="0">
                <a:solidFill>
                  <a:schemeClr val="accent5"/>
                </a:solidFill>
              </a:rPr>
              <a:t/>
            </a:r>
            <a:br>
              <a:rPr lang="en-US" sz="2000" dirty="0">
                <a:solidFill>
                  <a:schemeClr val="accent5"/>
                </a:solidFill>
              </a:rPr>
            </a:br>
            <a:endParaRPr lang="en-US" sz="1500" i="1" dirty="0">
              <a:solidFill>
                <a:schemeClr val="accent5"/>
              </a:solidFill>
            </a:endParaRPr>
          </a:p>
        </p:txBody>
      </p:sp>
      <p:sp>
        <p:nvSpPr>
          <p:cNvPr id="3" name="Text Placeholder 2"/>
          <p:cNvSpPr>
            <a:spLocks noGrp="1"/>
          </p:cNvSpPr>
          <p:nvPr>
            <p:ph idx="1"/>
          </p:nvPr>
        </p:nvSpPr>
        <p:spPr/>
        <p:txBody>
          <a:bodyPr>
            <a:normAutofit fontScale="85000" lnSpcReduction="20000"/>
          </a:bodyPr>
          <a:lstStyle/>
          <a:p>
            <a:pPr marL="514350" indent="-514350">
              <a:buFont typeface="+mj-lt"/>
              <a:buAutoNum type="arabicPeriod"/>
            </a:pPr>
            <a:r>
              <a:rPr lang="en-US" dirty="0">
                <a:solidFill>
                  <a:schemeClr val="tx2"/>
                </a:solidFill>
              </a:rPr>
              <a:t>You are a member of a board of directors for a cooperative or a corporation. </a:t>
            </a:r>
          </a:p>
          <a:p>
            <a:pPr marL="514350" indent="-514350">
              <a:buFont typeface="+mj-lt"/>
              <a:buAutoNum type="arabicPeriod"/>
            </a:pPr>
            <a:r>
              <a:rPr lang="en-US" dirty="0" smtClean="0">
                <a:solidFill>
                  <a:schemeClr val="tx2"/>
                </a:solidFill>
              </a:rPr>
              <a:t>You </a:t>
            </a:r>
            <a:r>
              <a:rPr lang="en-US" dirty="0">
                <a:solidFill>
                  <a:schemeClr val="tx2"/>
                </a:solidFill>
              </a:rPr>
              <a:t>have a chair and a secretary, whom you elect from among yourselves.</a:t>
            </a:r>
          </a:p>
          <a:p>
            <a:pPr marL="514350" indent="-514350">
              <a:buFont typeface="+mj-lt"/>
              <a:buAutoNum type="arabicPeriod"/>
            </a:pPr>
            <a:r>
              <a:rPr lang="en-US" dirty="0" smtClean="0">
                <a:solidFill>
                  <a:schemeClr val="tx2"/>
                </a:solidFill>
              </a:rPr>
              <a:t>Guidelines </a:t>
            </a:r>
            <a:r>
              <a:rPr lang="en-US" dirty="0">
                <a:solidFill>
                  <a:schemeClr val="tx2"/>
                </a:solidFill>
              </a:rPr>
              <a:t>for </a:t>
            </a:r>
            <a:r>
              <a:rPr lang="en-US" dirty="0" smtClean="0">
                <a:solidFill>
                  <a:schemeClr val="tx2"/>
                </a:solidFill>
              </a:rPr>
              <a:t>each, we will go over.</a:t>
            </a:r>
            <a:endParaRPr lang="en-US" dirty="0">
              <a:solidFill>
                <a:schemeClr val="tx2"/>
              </a:solidFill>
            </a:endParaRPr>
          </a:p>
          <a:p>
            <a:pPr marL="514350" indent="-514350">
              <a:buFont typeface="+mj-lt"/>
              <a:buAutoNum type="arabicPeriod"/>
            </a:pPr>
            <a:r>
              <a:rPr lang="en-US" dirty="0">
                <a:solidFill>
                  <a:schemeClr val="tx2"/>
                </a:solidFill>
              </a:rPr>
              <a:t> All </a:t>
            </a:r>
            <a:r>
              <a:rPr lang="en-US" dirty="0" smtClean="0">
                <a:solidFill>
                  <a:schemeClr val="tx2"/>
                </a:solidFill>
              </a:rPr>
              <a:t>others at </a:t>
            </a:r>
            <a:r>
              <a:rPr lang="en-US" dirty="0">
                <a:solidFill>
                  <a:schemeClr val="tx2"/>
                </a:solidFill>
              </a:rPr>
              <a:t>your table are members of the board of directors of your company. </a:t>
            </a:r>
          </a:p>
          <a:p>
            <a:pPr marL="342900" indent="-342900"/>
            <a:endParaRPr lang="en-US" dirty="0">
              <a:solidFill>
                <a:schemeClr val="tx2"/>
              </a:solidFill>
            </a:endParaRPr>
          </a:p>
        </p:txBody>
      </p:sp>
      <p:sp>
        <p:nvSpPr>
          <p:cNvPr id="17" name="Slide Number Placeholder 16"/>
          <p:cNvSpPr>
            <a:spLocks noGrp="1"/>
          </p:cNvSpPr>
          <p:nvPr>
            <p:ph type="sldNum" sz="quarter" idx="12"/>
          </p:nvPr>
        </p:nvSpPr>
        <p:spPr/>
        <p:txBody>
          <a:bodyPr/>
          <a:lstStyle/>
          <a:p>
            <a:fld id="{CBB17A82-897F-874D-B1EE-319B2D6F9CFC}" type="slidenum">
              <a:rPr lang="en-US" smtClean="0"/>
              <a:t>4</a:t>
            </a:fld>
            <a:endParaRPr lang="en-US" dirty="0"/>
          </a:p>
        </p:txBody>
      </p:sp>
      <p:sp>
        <p:nvSpPr>
          <p:cNvPr id="7" name="Rectangle 6"/>
          <p:cNvSpPr/>
          <p:nvPr/>
        </p:nvSpPr>
        <p:spPr>
          <a:xfrm>
            <a:off x="3843702" y="6075362"/>
            <a:ext cx="1242647" cy="7191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3843702" y="6075362"/>
            <a:ext cx="1242647" cy="7191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98"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6300" r="1630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6423" r="1642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Grp="1" noChangeAspect="1" noChangeArrowheads="1"/>
          </p:cNvPicPr>
          <p:nvPr>
            <p:ph type="pic" sz="quarter" idx="15"/>
          </p:nvPr>
        </p:nvPicPr>
        <p:blipFill>
          <a:blip r:embed="rId5">
            <a:extLst>
              <a:ext uri="{28A0092B-C50C-407E-A947-70E740481C1C}">
                <a14:useLocalDpi xmlns:a14="http://schemas.microsoft.com/office/drawing/2010/main" val="0"/>
              </a:ext>
            </a:extLst>
          </a:blip>
          <a:srcRect l="16727" r="16727"/>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767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chemeClr val="accent1"/>
                </a:solidFill>
              </a:rPr>
              <a:t>Additional Guidelines</a:t>
            </a:r>
            <a:endParaRPr lang="en-US" dirty="0">
              <a:solidFill>
                <a:schemeClr val="accent1"/>
              </a:solidFill>
            </a:endParaRPr>
          </a:p>
        </p:txBody>
      </p:sp>
      <p:sp>
        <p:nvSpPr>
          <p:cNvPr id="2" name="Content Placeholder 1"/>
          <p:cNvSpPr>
            <a:spLocks noGrp="1"/>
          </p:cNvSpPr>
          <p:nvPr>
            <p:ph idx="1"/>
          </p:nvPr>
        </p:nvSpPr>
        <p:spPr/>
        <p:txBody>
          <a:bodyPr>
            <a:normAutofit fontScale="70000" lnSpcReduction="20000"/>
          </a:bodyPr>
          <a:lstStyle/>
          <a:p>
            <a:r>
              <a:rPr lang="en-US" dirty="0"/>
              <a:t>Your chair will conduct board meetings and is in charge of the board at all times.</a:t>
            </a:r>
          </a:p>
          <a:p>
            <a:endParaRPr lang="en-US" dirty="0"/>
          </a:p>
          <a:p>
            <a:r>
              <a:rPr lang="en-US" dirty="0"/>
              <a:t>Your secretary performs duties as indicated in the guidelines, and as directed by the chair.</a:t>
            </a:r>
          </a:p>
          <a:p>
            <a:endParaRPr lang="en-US" dirty="0"/>
          </a:p>
          <a:p>
            <a:r>
              <a:rPr lang="en-US" dirty="0"/>
              <a:t>Normally, the manager or president is selected by the board of directors and serves in the capacity of chief executive officer of the company. For </a:t>
            </a:r>
            <a:r>
              <a:rPr lang="en-US" dirty="0" smtClean="0"/>
              <a:t>purposes today, </a:t>
            </a:r>
            <a:r>
              <a:rPr lang="en-US" dirty="0"/>
              <a:t>you should assume that this position is not filled.</a:t>
            </a:r>
          </a:p>
          <a:p>
            <a:endParaRPr lang="en-US" dirty="0"/>
          </a:p>
          <a:p>
            <a:r>
              <a:rPr lang="en-US" dirty="0"/>
              <a:t>Any financial statements or information provided to you in the </a:t>
            </a:r>
            <a:r>
              <a:rPr lang="en-US" dirty="0" smtClean="0"/>
              <a:t>folder </a:t>
            </a:r>
            <a:r>
              <a:rPr lang="en-US" dirty="0"/>
              <a:t>will not apply to your board case.</a:t>
            </a:r>
          </a:p>
          <a:p>
            <a:endParaRPr lang="en-US" dirty="0"/>
          </a:p>
        </p:txBody>
      </p:sp>
      <p:sp>
        <p:nvSpPr>
          <p:cNvPr id="3" name="Slide Number Placeholder 2"/>
          <p:cNvSpPr>
            <a:spLocks noGrp="1"/>
          </p:cNvSpPr>
          <p:nvPr>
            <p:ph type="sldNum" sz="quarter" idx="12"/>
          </p:nvPr>
        </p:nvSpPr>
        <p:spPr/>
        <p:txBody>
          <a:bodyPr/>
          <a:lstStyle/>
          <a:p>
            <a:fld id="{CBB17A82-897F-874D-B1EE-319B2D6F9CFC}" type="slidenum">
              <a:rPr lang="en-US" smtClean="0"/>
              <a:t>5</a:t>
            </a:fld>
            <a:endParaRPr lang="en-US" dirty="0"/>
          </a:p>
        </p:txBody>
      </p:sp>
      <p:sp>
        <p:nvSpPr>
          <p:cNvPr id="9" name="Rectangle 8"/>
          <p:cNvSpPr/>
          <p:nvPr/>
        </p:nvSpPr>
        <p:spPr>
          <a:xfrm>
            <a:off x="3903740" y="6356350"/>
            <a:ext cx="1267758" cy="438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194"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9800" r="980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265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Board Cases</a:t>
            </a:r>
            <a:endParaRPr lang="en-US" dirty="0"/>
          </a:p>
        </p:txBody>
      </p:sp>
      <p:sp>
        <p:nvSpPr>
          <p:cNvPr id="3" name="Content Placeholder 2"/>
          <p:cNvSpPr>
            <a:spLocks noGrp="1"/>
          </p:cNvSpPr>
          <p:nvPr>
            <p:ph idx="1"/>
          </p:nvPr>
        </p:nvSpPr>
        <p:spPr/>
        <p:txBody>
          <a:bodyPr>
            <a:normAutofit lnSpcReduction="10000"/>
          </a:bodyPr>
          <a:lstStyle/>
          <a:p>
            <a:r>
              <a:rPr lang="en-US" dirty="0"/>
              <a:t>It is important that all board members be present and alert at all sessions</a:t>
            </a:r>
            <a:r>
              <a:rPr lang="en-US" dirty="0" smtClean="0"/>
              <a:t>!</a:t>
            </a:r>
          </a:p>
          <a:p>
            <a:r>
              <a:rPr lang="en-US" dirty="0" smtClean="0"/>
              <a:t>Total Group Participation is important in scoring.</a:t>
            </a:r>
          </a:p>
          <a:p>
            <a:r>
              <a:rPr lang="en-US" dirty="0" smtClean="0"/>
              <a:t>Use your mind and your imagination in determining outcomes, consequences, alternatives, and situations.</a:t>
            </a:r>
            <a:endParaRPr lang="en-US" dirty="0"/>
          </a:p>
          <a:p>
            <a:endParaRPr lang="en-US" dirty="0"/>
          </a:p>
        </p:txBody>
      </p:sp>
      <p:sp>
        <p:nvSpPr>
          <p:cNvPr id="4" name="Slide Number Placeholder 3"/>
          <p:cNvSpPr>
            <a:spLocks noGrp="1"/>
          </p:cNvSpPr>
          <p:nvPr>
            <p:ph type="sldNum" sz="quarter" idx="12"/>
          </p:nvPr>
        </p:nvSpPr>
        <p:spPr/>
        <p:txBody>
          <a:bodyPr/>
          <a:lstStyle/>
          <a:p>
            <a:fld id="{CBB17A82-897F-874D-B1EE-319B2D6F9CFC}" type="slidenum">
              <a:rPr lang="en-US" smtClean="0"/>
              <a:t>6</a:t>
            </a:fld>
            <a:endParaRPr lang="en-US" dirty="0"/>
          </a:p>
        </p:txBody>
      </p:sp>
      <p:sp>
        <p:nvSpPr>
          <p:cNvPr id="15" name="Rectangle 14"/>
          <p:cNvSpPr/>
          <p:nvPr/>
        </p:nvSpPr>
        <p:spPr>
          <a:xfrm>
            <a:off x="3903740" y="6356350"/>
            <a:ext cx="1267758" cy="438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5" name="Picture 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2548" r="125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l="22607" r="22607"/>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l="3433" r="343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223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Job of the Chair</a:t>
            </a:r>
            <a:endParaRPr lang="en-US" dirty="0"/>
          </a:p>
        </p:txBody>
      </p:sp>
      <p:sp>
        <p:nvSpPr>
          <p:cNvPr id="3" name="Content Placeholder 2"/>
          <p:cNvSpPr>
            <a:spLocks noGrp="1"/>
          </p:cNvSpPr>
          <p:nvPr>
            <p:ph idx="1"/>
          </p:nvPr>
        </p:nvSpPr>
        <p:spPr>
          <a:xfrm>
            <a:off x="211016" y="1711570"/>
            <a:ext cx="7063132" cy="4414594"/>
          </a:xfrm>
        </p:spPr>
        <p:txBody>
          <a:bodyPr>
            <a:normAutofit fontScale="70000" lnSpcReduction="20000"/>
          </a:bodyPr>
          <a:lstStyle/>
          <a:p>
            <a:endParaRPr lang="en-US" b="1" dirty="0"/>
          </a:p>
          <a:p>
            <a:r>
              <a:rPr lang="en-US" b="1" dirty="0"/>
              <a:t>We are NOT concerned here with the Rules of Parliamentary Procedure</a:t>
            </a:r>
            <a:r>
              <a:rPr lang="en-US" b="1" dirty="0" smtClean="0"/>
              <a:t>.</a:t>
            </a:r>
          </a:p>
          <a:p>
            <a:endParaRPr lang="en-US" b="1" dirty="0"/>
          </a:p>
          <a:p>
            <a:r>
              <a:rPr lang="en-US" b="1" dirty="0"/>
              <a:t>Our concern is with the CONTENT of the board cases and with each board's systematic approach to making good business decisions. </a:t>
            </a:r>
            <a:endParaRPr lang="en-US" b="1" dirty="0" smtClean="0"/>
          </a:p>
          <a:p>
            <a:endParaRPr lang="en-US" b="1" dirty="0"/>
          </a:p>
          <a:p>
            <a:r>
              <a:rPr lang="en-US" b="1" dirty="0"/>
              <a:t>We will be interested in the </a:t>
            </a:r>
            <a:r>
              <a:rPr lang="en-US" b="1" dirty="0" smtClean="0"/>
              <a:t>punctuality and </a:t>
            </a:r>
            <a:r>
              <a:rPr lang="en-US" b="1" dirty="0"/>
              <a:t>participation of all board members throughout </a:t>
            </a:r>
            <a:r>
              <a:rPr lang="en-US" b="1" dirty="0" smtClean="0"/>
              <a:t>the allocated time. </a:t>
            </a:r>
          </a:p>
          <a:p>
            <a:endParaRPr lang="en-US" b="1" dirty="0"/>
          </a:p>
          <a:p>
            <a:r>
              <a:rPr lang="en-US" b="1" dirty="0"/>
              <a:t>The chair is in charge of the board during all hours when we are </a:t>
            </a:r>
            <a:r>
              <a:rPr lang="en-US" b="1" dirty="0" smtClean="0"/>
              <a:t>in the </a:t>
            </a:r>
            <a:r>
              <a:rPr lang="en-US" b="1" dirty="0"/>
              <a:t>time designated for the Board </a:t>
            </a:r>
            <a:r>
              <a:rPr lang="en-US" b="1" dirty="0" smtClean="0"/>
              <a:t>Cases.</a:t>
            </a:r>
          </a:p>
        </p:txBody>
      </p:sp>
      <p:sp>
        <p:nvSpPr>
          <p:cNvPr id="4" name="Slide Number Placeholder 3"/>
          <p:cNvSpPr>
            <a:spLocks noGrp="1"/>
          </p:cNvSpPr>
          <p:nvPr>
            <p:ph type="sldNum" sz="quarter" idx="12"/>
          </p:nvPr>
        </p:nvSpPr>
        <p:spPr/>
        <p:txBody>
          <a:bodyPr/>
          <a:lstStyle/>
          <a:p>
            <a:fld id="{CBB17A82-897F-874D-B1EE-319B2D6F9CFC}" type="slidenum">
              <a:rPr lang="en-US" smtClean="0"/>
              <a:t>7</a:t>
            </a:fld>
            <a:endParaRPr lang="en-US" dirty="0"/>
          </a:p>
        </p:txBody>
      </p:sp>
      <p:sp>
        <p:nvSpPr>
          <p:cNvPr id="6" name="Rectangle 5"/>
          <p:cNvSpPr/>
          <p:nvPr/>
        </p:nvSpPr>
        <p:spPr>
          <a:xfrm>
            <a:off x="3903740" y="6356350"/>
            <a:ext cx="1267758" cy="438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23" name="Picture 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783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CHAIR</a:t>
            </a:r>
          </a:p>
        </p:txBody>
      </p:sp>
      <p:sp>
        <p:nvSpPr>
          <p:cNvPr id="3" name="Content Placeholder 2"/>
          <p:cNvSpPr>
            <a:spLocks noGrp="1"/>
          </p:cNvSpPr>
          <p:nvPr>
            <p:ph idx="1"/>
          </p:nvPr>
        </p:nvSpPr>
        <p:spPr/>
        <p:txBody>
          <a:bodyPr>
            <a:normAutofit fontScale="47500" lnSpcReduction="20000"/>
          </a:bodyPr>
          <a:lstStyle/>
          <a:p>
            <a:r>
              <a:rPr lang="en-US" dirty="0"/>
              <a:t>Keeps the board "on track" as it deals with assigned board cases</a:t>
            </a:r>
          </a:p>
          <a:p>
            <a:endParaRPr lang="en-US" dirty="0"/>
          </a:p>
          <a:p>
            <a:r>
              <a:rPr lang="en-US" dirty="0"/>
              <a:t>Encourages each board member to contribute ideas and suggestions </a:t>
            </a:r>
          </a:p>
          <a:p>
            <a:endParaRPr lang="en-US" dirty="0"/>
          </a:p>
          <a:p>
            <a:r>
              <a:rPr lang="en-US" dirty="0"/>
              <a:t>Does not permit any one person to dominate the discussion, just because he or she may be more inclined to talk than others</a:t>
            </a:r>
          </a:p>
          <a:p>
            <a:pPr marL="0" indent="0">
              <a:buNone/>
            </a:pPr>
            <a:endParaRPr lang="en-US" dirty="0"/>
          </a:p>
          <a:p>
            <a:r>
              <a:rPr lang="en-US" dirty="0"/>
              <a:t>Uses tact and diplomacy in guiding the discussion </a:t>
            </a:r>
          </a:p>
          <a:p>
            <a:endParaRPr lang="en-US" dirty="0"/>
          </a:p>
          <a:p>
            <a:r>
              <a:rPr lang="en-US" dirty="0"/>
              <a:t>If the chair feels that the board needs additional information, the chair will asks for it by </a:t>
            </a:r>
            <a:r>
              <a:rPr lang="en-US" dirty="0" smtClean="0"/>
              <a:t>contacting the leader in charge</a:t>
            </a:r>
          </a:p>
          <a:p>
            <a:endParaRPr lang="en-US" dirty="0"/>
          </a:p>
          <a:p>
            <a:r>
              <a:rPr lang="en-US" dirty="0"/>
              <a:t>Sees that the secretary records the official action taken by the board as it relates to the board case and on each step in the problem-solving procedure </a:t>
            </a:r>
          </a:p>
          <a:p>
            <a:endParaRPr lang="en-US" dirty="0"/>
          </a:p>
          <a:p>
            <a:r>
              <a:rPr lang="en-US" dirty="0"/>
              <a:t>The chair is directly responsible for making sure the board case is ready to be submitted </a:t>
            </a:r>
            <a:r>
              <a:rPr lang="en-US" dirty="0" smtClean="0"/>
              <a:t>on the exact time and date due.</a:t>
            </a:r>
            <a:endParaRPr lang="en-US" dirty="0"/>
          </a:p>
        </p:txBody>
      </p:sp>
      <p:sp>
        <p:nvSpPr>
          <p:cNvPr id="4" name="Slide Number Placeholder 3"/>
          <p:cNvSpPr>
            <a:spLocks noGrp="1"/>
          </p:cNvSpPr>
          <p:nvPr>
            <p:ph type="sldNum" sz="quarter" idx="12"/>
          </p:nvPr>
        </p:nvSpPr>
        <p:spPr/>
        <p:txBody>
          <a:bodyPr/>
          <a:lstStyle/>
          <a:p>
            <a:fld id="{CBB17A82-897F-874D-B1EE-319B2D6F9CFC}" type="slidenum">
              <a:rPr lang="en-US" smtClean="0"/>
              <a:t>8</a:t>
            </a:fld>
            <a:endParaRPr lang="en-US" dirty="0"/>
          </a:p>
        </p:txBody>
      </p:sp>
      <p:pic>
        <p:nvPicPr>
          <p:cNvPr id="4098" name="Picture 2"/>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284" r="284"/>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231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Chair</a:t>
            </a:r>
            <a:endParaRPr lang="en-US" dirty="0"/>
          </a:p>
        </p:txBody>
      </p:sp>
      <p:sp>
        <p:nvSpPr>
          <p:cNvPr id="3" name="Content Placeholder 2"/>
          <p:cNvSpPr>
            <a:spLocks noGrp="1"/>
          </p:cNvSpPr>
          <p:nvPr>
            <p:ph idx="1"/>
          </p:nvPr>
        </p:nvSpPr>
        <p:spPr/>
        <p:txBody>
          <a:bodyPr/>
          <a:lstStyle/>
          <a:p>
            <a:pPr marL="0" indent="0" algn="ctr">
              <a:buNone/>
            </a:pPr>
            <a:r>
              <a:rPr lang="en-US" dirty="0" smtClean="0"/>
              <a:t>“Success isn’t just about what you accomplish in your life; its about what you inspire others to do.”</a:t>
            </a:r>
          </a:p>
          <a:p>
            <a:pPr marL="0" indent="0" algn="ctr">
              <a:buNone/>
            </a:pPr>
            <a:r>
              <a:rPr lang="en-US" dirty="0" smtClean="0"/>
              <a:t>Unknown</a:t>
            </a:r>
          </a:p>
          <a:p>
            <a:pPr marL="0" indent="0" algn="ctr">
              <a:buNone/>
            </a:pP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fld id="{CBB17A82-897F-874D-B1EE-319B2D6F9CFC}" type="slidenum">
              <a:rPr lang="en-US" smtClean="0"/>
              <a:t>9</a:t>
            </a:fld>
            <a:endParaRPr lang="en-US" dirty="0"/>
          </a:p>
        </p:txBody>
      </p:sp>
      <p:pic>
        <p:nvPicPr>
          <p:cNvPr id="6146"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2548" r="125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69" y="3952874"/>
            <a:ext cx="4426195" cy="2793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486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1198</Words>
  <Application>Microsoft Office PowerPoint</Application>
  <PresentationFormat>On-screen Show (4:3)</PresentationFormat>
  <Paragraphs>133</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vt:lpstr>
      <vt:lpstr>Office Theme</vt:lpstr>
      <vt:lpstr>   Board Cases  </vt:lpstr>
      <vt:lpstr>APES</vt:lpstr>
      <vt:lpstr>How the Case Studies Will Operate </vt:lpstr>
      <vt:lpstr>These are your Guidelines that should be followed for Board Case Activities  </vt:lpstr>
      <vt:lpstr>Additional Guidelines</vt:lpstr>
      <vt:lpstr>Board Cases</vt:lpstr>
      <vt:lpstr>The Job of the Chair</vt:lpstr>
      <vt:lpstr>THE CHAIR</vt:lpstr>
      <vt:lpstr>The Chair</vt:lpstr>
      <vt:lpstr>THE JOB OF SECRETARY</vt:lpstr>
      <vt:lpstr>The Job of the Secretary</vt:lpstr>
      <vt:lpstr>THE FIVE STEPS IN MAKING A BUSINESS DECISION</vt:lpstr>
      <vt:lpstr>THE FIVE STEPS IN MAKING A BUSINESS DECISION</vt:lpstr>
      <vt:lpstr>Decision Making Process Continued</vt:lpstr>
      <vt:lpstr>Decision Making Process</vt:lpstr>
      <vt:lpstr> REaDy for the CASe Studies……….</vt:lpstr>
    </vt:vector>
  </TitlesOfParts>
  <Company>UK Agricultural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Institute for Cooperative Education:  N.I.C.E 2015</dc:title>
  <dc:creator>New Image x64</dc:creator>
  <cp:lastModifiedBy>Pulliam, Karen</cp:lastModifiedBy>
  <cp:revision>7</cp:revision>
  <dcterms:created xsi:type="dcterms:W3CDTF">2015-07-26T18:57:01Z</dcterms:created>
  <dcterms:modified xsi:type="dcterms:W3CDTF">2018-01-05T21:51:46Z</dcterms:modified>
</cp:coreProperties>
</file>